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Lst>
  <p:sldSz cx="6858000" cy="9144000" type="screen4x3"/>
  <p:notesSz cx="6858000" cy="9144000"/>
  <p:embeddedFontLst>
    <p:embeddedFont>
      <p:font typeface="Montserrat" panose="02000505000000020004"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2FF963-1453-4C17-BF75-CD8A47C1FBCB}">
  <a:tblStyle styleId="{C02FF963-1453-4C17-BF75-CD8A47C1FBCB}"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2F7F48-0BBC-4046-898F-FC631AB85C5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180142-BB68-4E9E-AB74-C8C475FC75ED}"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14457CC-DDD9-4C6B-BDC1-25B0B6AA4A1C}"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6B1AF39-6647-4058-8379-1B542B457EEC}" styleName="Table_4">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1450"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aff44d7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 name="Google Shape;69;g10aff44d7ef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77d4cd127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177d4cd127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7d4cd1278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177d4cd127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7823bbd18c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17823bbd18c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77d4cd1278_0_8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77d4cd1278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dc9c77efe1_0_46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dc9c77efe1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823bbd18c_0_5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17823bbd18c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83e9f83b2d_0_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83e9f83b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83e9f83b2d_0_1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83e9f83b2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92fa52cc0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a92fa52c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92fa52cc0_0_9: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a92fa52c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4561946fc1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14561946fc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c9c77efe1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dc9c77efe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dc9c77efe1_0_16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dc9c77efe1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dc9c77efe1_0_23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1dc9c77efe1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7823bbd18c_0_6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17823bbd18c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7823bbd18c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17823bbd18c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dc9c77efe1_0_380:notes"/>
          <p:cNvSpPr>
            <a:spLocks noGrp="1" noRot="1" noChangeAspect="1"/>
          </p:cNvSpPr>
          <p:nvPr>
            <p:ph type="sldImg" idx="2"/>
          </p:nvPr>
        </p:nvSpPr>
        <p:spPr>
          <a:xfrm>
            <a:off x="2143125"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1dc9c77efe1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dc9c77efe1_0_386:notes"/>
          <p:cNvSpPr>
            <a:spLocks noGrp="1" noRot="1" noChangeAspect="1"/>
          </p:cNvSpPr>
          <p:nvPr>
            <p:ph type="sldImg" idx="2"/>
          </p:nvPr>
        </p:nvSpPr>
        <p:spPr>
          <a:xfrm>
            <a:off x="2143125"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1dc9c77efe1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dc9c77efe1_0_393:notes"/>
          <p:cNvSpPr>
            <a:spLocks noGrp="1" noRot="1" noChangeAspect="1"/>
          </p:cNvSpPr>
          <p:nvPr>
            <p:ph type="sldImg" idx="2"/>
          </p:nvPr>
        </p:nvSpPr>
        <p:spPr>
          <a:xfrm>
            <a:off x="2143125"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1dc9c77efe1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4561946fc1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14561946fc1_0_9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823bbd18c_0_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17823bbd18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7823bbd18c_0_1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17823bbd18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823bbd18c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823bbd18c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7823bbd18c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7823bbd18c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823bbd18c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823bbd18c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7823bbd18c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7823bbd18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7ad0e580d2_0_20:notes"/>
          <p:cNvSpPr>
            <a:spLocks noGrp="1" noRot="1" noChangeAspect="1"/>
          </p:cNvSpPr>
          <p:nvPr>
            <p:ph type="sldImg" idx="2"/>
          </p:nvPr>
        </p:nvSpPr>
        <p:spPr>
          <a:xfrm>
            <a:off x="2143125"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7ad0e580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0"/>
            <a:ext cx="6858000" cy="9144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72381" y="609600"/>
            <a:ext cx="2211884" cy="2133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
          <p:cNvSpPr>
            <a:spLocks noGrp="1"/>
          </p:cNvSpPr>
          <p:nvPr>
            <p:ph type="pic" idx="2"/>
          </p:nvPr>
        </p:nvSpPr>
        <p:spPr>
          <a:xfrm>
            <a:off x="2915544" y="1316569"/>
            <a:ext cx="3471863" cy="6498167"/>
          </a:xfrm>
          <a:prstGeom prst="rect">
            <a:avLst/>
          </a:prstGeom>
          <a:noFill/>
          <a:ln>
            <a:noFill/>
          </a:ln>
        </p:spPr>
      </p:sp>
      <p:sp>
        <p:nvSpPr>
          <p:cNvPr id="56" name="Google Shape;56;p11"/>
          <p:cNvSpPr txBox="1">
            <a:spLocks noGrp="1"/>
          </p:cNvSpPr>
          <p:nvPr>
            <p:ph type="body" idx="1"/>
          </p:nvPr>
        </p:nvSpPr>
        <p:spPr>
          <a:xfrm>
            <a:off x="472381" y="2743201"/>
            <a:ext cx="2211884" cy="508211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7" name="Google Shape;57;p11"/>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71489" y="486837"/>
            <a:ext cx="5915025"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body" idx="1"/>
          </p:nvPr>
        </p:nvSpPr>
        <p:spPr>
          <a:xfrm rot="5400000">
            <a:off x="528108" y="2377547"/>
            <a:ext cx="5801784" cy="59150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12"/>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6858000" cy="9144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5"/>
        <p:cNvGrpSpPr/>
        <p:nvPr/>
      </p:nvGrpSpPr>
      <p:grpSpPr>
        <a:xfrm>
          <a:off x="0" y="0"/>
          <a:ext cx="0" cy="0"/>
          <a:chOff x="0" y="0"/>
          <a:chExt cx="0" cy="0"/>
        </a:xfrm>
      </p:grpSpPr>
      <p:sp>
        <p:nvSpPr>
          <p:cNvPr id="16" name="Google Shape;16;p4"/>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l="1384" t="138" r="1617" b="94"/>
          <a:stretch/>
        </p:blipFill>
        <p:spPr>
          <a:xfrm>
            <a:off x="0" y="0"/>
            <a:ext cx="6858000" cy="914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71489" y="486837"/>
            <a:ext cx="5915025"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471488" y="2434167"/>
            <a:ext cx="2914650" cy="5801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6"/>
          <p:cNvSpPr txBox="1">
            <a:spLocks noGrp="1"/>
          </p:cNvSpPr>
          <p:nvPr>
            <p:ph type="body" idx="2"/>
          </p:nvPr>
        </p:nvSpPr>
        <p:spPr>
          <a:xfrm>
            <a:off x="3471863" y="2434167"/>
            <a:ext cx="2914650" cy="5801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 name="Google Shape;25;p6"/>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72382" y="486837"/>
            <a:ext cx="5915025"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472382" y="2241552"/>
            <a:ext cx="2901255" cy="1098549"/>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1" name="Google Shape;31;p7"/>
          <p:cNvSpPr txBox="1">
            <a:spLocks noGrp="1"/>
          </p:cNvSpPr>
          <p:nvPr>
            <p:ph type="body" idx="2"/>
          </p:nvPr>
        </p:nvSpPr>
        <p:spPr>
          <a:xfrm>
            <a:off x="472382" y="3340100"/>
            <a:ext cx="2901255" cy="4912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7"/>
          <p:cNvSpPr txBox="1">
            <a:spLocks noGrp="1"/>
          </p:cNvSpPr>
          <p:nvPr>
            <p:ph type="body" idx="3"/>
          </p:nvPr>
        </p:nvSpPr>
        <p:spPr>
          <a:xfrm>
            <a:off x="3471864" y="2241552"/>
            <a:ext cx="2915543" cy="1098549"/>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3" name="Google Shape;33;p7"/>
          <p:cNvSpPr txBox="1">
            <a:spLocks noGrp="1"/>
          </p:cNvSpPr>
          <p:nvPr>
            <p:ph type="body" idx="4"/>
          </p:nvPr>
        </p:nvSpPr>
        <p:spPr>
          <a:xfrm>
            <a:off x="3471864" y="3340100"/>
            <a:ext cx="2915543" cy="4912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7"/>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71489" y="486837"/>
            <a:ext cx="5915025"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2"/>
        <p:cNvGrpSpPr/>
        <p:nvPr/>
      </p:nvGrpSpPr>
      <p:grpSpPr>
        <a:xfrm>
          <a:off x="0" y="0"/>
          <a:ext cx="0" cy="0"/>
          <a:chOff x="0" y="0"/>
          <a:chExt cx="0" cy="0"/>
        </a:xfrm>
      </p:grpSpPr>
      <p:sp>
        <p:nvSpPr>
          <p:cNvPr id="43" name="Google Shape;43;p9"/>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72381" y="609600"/>
            <a:ext cx="2211884" cy="2133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body" idx="1"/>
          </p:nvPr>
        </p:nvSpPr>
        <p:spPr>
          <a:xfrm>
            <a:off x="2915544" y="1316569"/>
            <a:ext cx="3471863" cy="6498167"/>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49" name="Google Shape;49;p10"/>
          <p:cNvSpPr txBox="1">
            <a:spLocks noGrp="1"/>
          </p:cNvSpPr>
          <p:nvPr>
            <p:ph type="body" idx="2"/>
          </p:nvPr>
        </p:nvSpPr>
        <p:spPr>
          <a:xfrm>
            <a:off x="472381" y="2743201"/>
            <a:ext cx="2211884" cy="508211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0" name="Google Shape;50;p10"/>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489" y="486837"/>
            <a:ext cx="5915025" cy="176741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71489" y="2434167"/>
            <a:ext cx="5915025" cy="5801784"/>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2271714" y="8475136"/>
            <a:ext cx="2314575"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3" name="Google Shape;73;p14"/>
          <p:cNvSpPr txBox="1"/>
          <p:nvPr/>
        </p:nvSpPr>
        <p:spPr>
          <a:xfrm>
            <a:off x="1266750" y="4094650"/>
            <a:ext cx="4324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chemeClr val="lt1"/>
                </a:solidFill>
                <a:latin typeface="Montserrat"/>
                <a:ea typeface="Montserrat"/>
                <a:cs typeface="Montserrat"/>
                <a:sym typeface="Montserrat"/>
              </a:rPr>
              <a:t>Reporte Modelo de Riesgo p</a:t>
            </a:r>
            <a:r>
              <a:rPr lang="es-MX" b="1">
                <a:solidFill>
                  <a:schemeClr val="lt1"/>
                </a:solidFill>
                <a:latin typeface="Montserrat"/>
                <a:ea typeface="Montserrat"/>
                <a:cs typeface="Montserrat"/>
                <a:sym typeface="Montserrat"/>
              </a:rPr>
              <a:t>ara independientes/informales</a:t>
            </a:r>
            <a:endParaRPr sz="14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p:nvPr/>
        </p:nvSpPr>
        <p:spPr>
          <a:xfrm>
            <a:off x="1524297" y="712250"/>
            <a:ext cx="3809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Variable objetivo II: Uso de las Reestructuraciones</a:t>
            </a:r>
            <a:endParaRPr b="1">
              <a:solidFill>
                <a:srgbClr val="323F4F"/>
              </a:solidFill>
              <a:latin typeface="Montserrat"/>
              <a:ea typeface="Montserrat"/>
              <a:cs typeface="Montserrat"/>
              <a:sym typeface="Montserrat"/>
            </a:endParaRPr>
          </a:p>
        </p:txBody>
      </p:sp>
      <p:sp>
        <p:nvSpPr>
          <p:cNvPr id="144" name="Google Shape;144;p23"/>
          <p:cNvSpPr txBox="1"/>
          <p:nvPr/>
        </p:nvSpPr>
        <p:spPr>
          <a:xfrm>
            <a:off x="347875" y="1302150"/>
            <a:ext cx="6046200" cy="4802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Se realizó el siguiente tratamiento sobre los créditos reestructurados:</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1. Se dividió la data de independientes, filtrada por activos, en 2 bases: una con fecha menor o igual a 30-04-2020 (base menor) y otra mayor a dicha fecha (base mayor)</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2. En la base mayor se filtró por “categoría_cambio” igual a 2, y por cada 'evaluación' (u otorgamiento de crédito), se halló el mes de cierre mínimo y se categorizó cómo “mínima fecha de reestructurado”.</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3. En la base menor se calculó, a partir de la variable “fecha_reestructurado”, la mínima fecha de reestructuración de cada prestatario.</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4. Se unieron las dos bases obtenidas a partir de los puntos 2 y 3, para generar una sola base con la fecha de reestructuración por cada evaluación.</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5. Finalmente, en esta base, al haber un margen de error en cuanto al límite de las bases de datos y su categorización o no para la fecha 2020-04-30, se volvió a calcular la min fecha para la variable mes_reestructurado calculada en los puntos 2 y 3.</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6. La construcción de esta base nos permitió identificar cuáles clientes fueron reestructurados durante los 12 primeros meses de haber sido otorgado el crédito, reflejándose así en una marca de bueno o malo por motivo de reestructuración. </a:t>
            </a:r>
            <a:endParaRPr sz="12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p:nvPr/>
        </p:nvSpPr>
        <p:spPr>
          <a:xfrm>
            <a:off x="950688" y="435204"/>
            <a:ext cx="4956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Variable objetivo III: Definición final de default</a:t>
            </a:r>
            <a:endParaRPr b="1">
              <a:solidFill>
                <a:srgbClr val="323F4F"/>
              </a:solidFill>
              <a:latin typeface="Montserrat"/>
              <a:ea typeface="Montserrat"/>
              <a:cs typeface="Montserrat"/>
              <a:sym typeface="Montserrat"/>
            </a:endParaRPr>
          </a:p>
        </p:txBody>
      </p:sp>
      <p:graphicFrame>
        <p:nvGraphicFramePr>
          <p:cNvPr id="150" name="Google Shape;150;p24"/>
          <p:cNvGraphicFramePr/>
          <p:nvPr/>
        </p:nvGraphicFramePr>
        <p:xfrm>
          <a:off x="894413" y="7374349"/>
          <a:ext cx="5069175" cy="602742"/>
        </p:xfrm>
        <a:graphic>
          <a:graphicData uri="http://schemas.openxmlformats.org/drawingml/2006/table">
            <a:tbl>
              <a:tblPr>
                <a:noFill/>
                <a:tableStyleId>{792F7F48-0BBC-4046-898F-FC631AB85C5F}</a:tableStyleId>
              </a:tblPr>
              <a:tblGrid>
                <a:gridCol w="2430700">
                  <a:extLst>
                    <a:ext uri="{9D8B030D-6E8A-4147-A177-3AD203B41FA5}">
                      <a16:colId xmlns:a16="http://schemas.microsoft.com/office/drawing/2014/main" val="20000"/>
                    </a:ext>
                  </a:extLst>
                </a:gridCol>
                <a:gridCol w="1246525">
                  <a:extLst>
                    <a:ext uri="{9D8B030D-6E8A-4147-A177-3AD203B41FA5}">
                      <a16:colId xmlns:a16="http://schemas.microsoft.com/office/drawing/2014/main" val="20001"/>
                    </a:ext>
                  </a:extLst>
                </a:gridCol>
                <a:gridCol w="1391950">
                  <a:extLst>
                    <a:ext uri="{9D8B030D-6E8A-4147-A177-3AD203B41FA5}">
                      <a16:colId xmlns:a16="http://schemas.microsoft.com/office/drawing/2014/main" val="20002"/>
                    </a:ext>
                  </a:extLst>
                </a:gridCol>
              </a:tblGrid>
              <a:tr h="200025">
                <a:tc>
                  <a:txBody>
                    <a:bodyPr/>
                    <a:lstStyle/>
                    <a:p>
                      <a:pPr marL="0" marR="0" lvl="0" indent="0" algn="l" rtl="0">
                        <a:lnSpc>
                          <a:spcPct val="115000"/>
                        </a:lnSpc>
                        <a:spcBef>
                          <a:spcPts val="0"/>
                        </a:spcBef>
                        <a:spcAft>
                          <a:spcPts val="0"/>
                        </a:spcAft>
                        <a:buClr>
                          <a:srgbClr val="000000"/>
                        </a:buClr>
                        <a:buSzPts val="1000"/>
                        <a:buFont typeface="Arial"/>
                        <a:buNone/>
                      </a:pPr>
                      <a:r>
                        <a:rPr lang="es-MX" sz="1000" b="1" u="none" strike="noStrike" cap="none">
                          <a:solidFill>
                            <a:schemeClr val="dk1"/>
                          </a:solidFill>
                          <a:latin typeface="Montserrat"/>
                          <a:ea typeface="Montserrat"/>
                          <a:cs typeface="Montserrat"/>
                          <a:sym typeface="Montserrat"/>
                        </a:rPr>
                        <a:t>TOTAL APROBADOS </a:t>
                      </a:r>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8DA9DB"/>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s-MX" sz="1000" b="1">
                          <a:solidFill>
                            <a:schemeClr val="dk1"/>
                          </a:solidFill>
                          <a:latin typeface="Montserrat"/>
                          <a:ea typeface="Montserrat"/>
                          <a:cs typeface="Montserrat"/>
                          <a:sym typeface="Montserrat"/>
                        </a:rPr>
                        <a:t>BUEN PAGADOR</a:t>
                      </a:r>
                      <a:endParaRPr sz="1000" b="1"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8DA9DB"/>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s-MX" sz="1000" b="1">
                          <a:solidFill>
                            <a:schemeClr val="dk1"/>
                          </a:solidFill>
                          <a:latin typeface="Montserrat"/>
                          <a:ea typeface="Montserrat"/>
                          <a:cs typeface="Montserrat"/>
                          <a:sym typeface="Montserrat"/>
                        </a:rPr>
                        <a:t>MAL PAGADOR</a:t>
                      </a:r>
                      <a:endParaRPr sz="1000" b="1"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8DA9DB"/>
                    </a:solidFill>
                  </a:tcPr>
                </a:tc>
                <a:extLst>
                  <a:ext uri="{0D108BD9-81ED-4DB2-BD59-A6C34878D82A}">
                    <a16:rowId xmlns:a16="http://schemas.microsoft.com/office/drawing/2014/main" val="10000"/>
                  </a:ext>
                </a:extLst>
              </a:tr>
              <a:tr h="200025">
                <a:tc>
                  <a:txBody>
                    <a:bodyPr/>
                    <a:lstStyle/>
                    <a:p>
                      <a:pPr marL="0" marR="0" lvl="0" indent="0" algn="r" rtl="0">
                        <a:lnSpc>
                          <a:spcPct val="115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3,341</a:t>
                      </a:r>
                      <a:endParaRPr sz="1000"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2,662</a:t>
                      </a:r>
                      <a:endParaRPr sz="1000"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679</a:t>
                      </a:r>
                      <a:endParaRPr sz="1000"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marR="0" lvl="0" indent="0" algn="r" rtl="0">
                        <a:lnSpc>
                          <a:spcPct val="115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100%</a:t>
                      </a:r>
                      <a:endParaRPr sz="1000"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79.7%</a:t>
                      </a:r>
                      <a:endParaRPr sz="1000"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20.3%</a:t>
                      </a:r>
                      <a:endParaRPr sz="1000" u="none" strike="noStrike" cap="none">
                        <a:solidFill>
                          <a:schemeClr val="dk1"/>
                        </a:solidFill>
                        <a:latin typeface="Montserrat"/>
                        <a:ea typeface="Montserrat"/>
                        <a:cs typeface="Montserrat"/>
                        <a:sym typeface="Montserrat"/>
                      </a:endParaRPr>
                    </a:p>
                  </a:txBody>
                  <a:tcPr marL="28575" marR="28575" marT="19050" marB="19050" anchor="b">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1" name="Google Shape;151;p24"/>
          <p:cNvSpPr txBox="1"/>
          <p:nvPr/>
        </p:nvSpPr>
        <p:spPr>
          <a:xfrm>
            <a:off x="706839" y="835400"/>
            <a:ext cx="57792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200" i="0" u="none" strike="noStrike" cap="none">
                <a:solidFill>
                  <a:srgbClr val="222222"/>
                </a:solidFill>
                <a:latin typeface="Montserrat"/>
                <a:ea typeface="Montserrat"/>
                <a:cs typeface="Montserrat"/>
                <a:sym typeface="Montserrat"/>
              </a:rPr>
              <a:t>La definición de mal pagador que utilizamos tras aplicar los tratamientos explicados en las páginas anteriores, fue </a:t>
            </a:r>
            <a:r>
              <a:rPr lang="es-MX" sz="1200">
                <a:solidFill>
                  <a:srgbClr val="222222"/>
                </a:solidFill>
                <a:latin typeface="Montserrat"/>
                <a:ea typeface="Montserrat"/>
                <a:cs typeface="Montserrat"/>
                <a:sym typeface="Montserrat"/>
              </a:rPr>
              <a:t>la siguiente:</a:t>
            </a:r>
            <a:endParaRPr sz="1200">
              <a:solidFill>
                <a:srgbClr val="22222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200">
              <a:solidFill>
                <a:srgbClr val="222222"/>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s-MX" sz="1200">
                <a:solidFill>
                  <a:srgbClr val="222222"/>
                </a:solidFill>
                <a:latin typeface="Montserrat"/>
                <a:ea typeface="Montserrat"/>
                <a:cs typeface="Montserrat"/>
                <a:sym typeface="Montserrat"/>
              </a:rPr>
              <a:t>Todo cliente cuyo atraso sea igual o mayor a </a:t>
            </a:r>
            <a:r>
              <a:rPr lang="es-MX" sz="1200" i="0" u="none" strike="noStrike" cap="none">
                <a:solidFill>
                  <a:srgbClr val="222222"/>
                </a:solidFill>
                <a:latin typeface="Montserrat"/>
                <a:ea typeface="Montserrat"/>
                <a:cs typeface="Montserrat"/>
                <a:sym typeface="Montserrat"/>
              </a:rPr>
              <a:t>30 </a:t>
            </a:r>
            <a:r>
              <a:rPr lang="es-MX" sz="1200">
                <a:solidFill>
                  <a:srgbClr val="222222"/>
                </a:solidFill>
                <a:latin typeface="Montserrat"/>
                <a:ea typeface="Montserrat"/>
                <a:cs typeface="Montserrat"/>
                <a:sym typeface="Montserrat"/>
              </a:rPr>
              <a:t>días</a:t>
            </a:r>
            <a:r>
              <a:rPr lang="es-MX" sz="1200" i="0" u="none" strike="noStrike" cap="none">
                <a:solidFill>
                  <a:srgbClr val="222222"/>
                </a:solidFill>
                <a:latin typeface="Montserrat"/>
                <a:ea typeface="Montserrat"/>
                <a:cs typeface="Montserrat"/>
                <a:sym typeface="Montserrat"/>
              </a:rPr>
              <a:t> en los primeros 12 meses del crédito</a:t>
            </a:r>
            <a:r>
              <a:rPr lang="es-MX" sz="1200">
                <a:solidFill>
                  <a:srgbClr val="222222"/>
                </a:solidFill>
                <a:latin typeface="Montserrat"/>
                <a:ea typeface="Montserrat"/>
                <a:cs typeface="Montserrat"/>
                <a:sym typeface="Montserrat"/>
              </a:rPr>
              <a:t> y/o que hayan</a:t>
            </a:r>
            <a:r>
              <a:rPr lang="es-MX" sz="1200" i="0" u="none" strike="noStrike" cap="none">
                <a:solidFill>
                  <a:srgbClr val="222222"/>
                </a:solidFill>
                <a:latin typeface="Montserrat"/>
                <a:ea typeface="Montserrat"/>
                <a:cs typeface="Montserrat"/>
                <a:sym typeface="Montserrat"/>
              </a:rPr>
              <a:t> </a:t>
            </a:r>
            <a:r>
              <a:rPr lang="es-MX" sz="1200">
                <a:solidFill>
                  <a:srgbClr val="222222"/>
                </a:solidFill>
                <a:latin typeface="Montserrat"/>
                <a:ea typeface="Montserrat"/>
                <a:cs typeface="Montserrat"/>
                <a:sym typeface="Montserrat"/>
              </a:rPr>
              <a:t>sido</a:t>
            </a:r>
            <a:r>
              <a:rPr lang="es-MX" sz="1200" i="0" u="none" strike="noStrike" cap="none">
                <a:solidFill>
                  <a:srgbClr val="222222"/>
                </a:solidFill>
                <a:latin typeface="Montserrat"/>
                <a:ea typeface="Montserrat"/>
                <a:cs typeface="Montserrat"/>
                <a:sym typeface="Montserrat"/>
              </a:rPr>
              <a:t> </a:t>
            </a:r>
            <a:r>
              <a:rPr lang="es-MX" sz="1200">
                <a:solidFill>
                  <a:srgbClr val="222222"/>
                </a:solidFill>
                <a:latin typeface="Montserrat"/>
                <a:ea typeface="Montserrat"/>
                <a:cs typeface="Montserrat"/>
                <a:sym typeface="Montserrat"/>
              </a:rPr>
              <a:t>reestructurados</a:t>
            </a:r>
            <a:r>
              <a:rPr lang="es-MX" sz="1200" i="0" u="none" strike="noStrike" cap="none">
                <a:solidFill>
                  <a:srgbClr val="222222"/>
                </a:solidFill>
                <a:latin typeface="Montserrat"/>
                <a:ea typeface="Montserrat"/>
                <a:cs typeface="Montserrat"/>
                <a:sym typeface="Montserrat"/>
              </a:rPr>
              <a:t> en </a:t>
            </a:r>
            <a:r>
              <a:rPr lang="es-MX" sz="1200">
                <a:solidFill>
                  <a:srgbClr val="222222"/>
                </a:solidFill>
                <a:latin typeface="Montserrat"/>
                <a:ea typeface="Montserrat"/>
                <a:cs typeface="Montserrat"/>
                <a:sym typeface="Montserrat"/>
              </a:rPr>
              <a:t>el mismo periodo, será categorizado como “malo”, asignándole el valor “0” dentro del formato binario de la variable “Default”</a:t>
            </a:r>
            <a:endParaRPr sz="1200">
              <a:solidFill>
                <a:srgbClr val="22222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200">
              <a:solidFill>
                <a:srgbClr val="222222"/>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s-MX" sz="1200">
                <a:solidFill>
                  <a:srgbClr val="222222"/>
                </a:solidFill>
                <a:latin typeface="Montserrat"/>
                <a:ea typeface="Montserrat"/>
                <a:cs typeface="Montserrat"/>
                <a:sym typeface="Montserrat"/>
              </a:rPr>
              <a:t>Debajo se ejemplifica esto último con los diferentes buckets de mora, incluyendo reestructuraciones. La tabla completa se comparte en un documento aparte por cuestiones de espacio.</a:t>
            </a:r>
            <a:endParaRPr sz="1200">
              <a:solidFill>
                <a:srgbClr val="222222"/>
              </a:solidFill>
              <a:latin typeface="Montserrat"/>
              <a:ea typeface="Montserrat"/>
              <a:cs typeface="Montserrat"/>
              <a:sym typeface="Montserrat"/>
            </a:endParaRPr>
          </a:p>
        </p:txBody>
      </p:sp>
      <p:pic>
        <p:nvPicPr>
          <p:cNvPr id="152" name="Google Shape;152;p24"/>
          <p:cNvPicPr preferRelativeResize="0"/>
          <p:nvPr/>
        </p:nvPicPr>
        <p:blipFill rotWithShape="1">
          <a:blip r:embed="rId3">
            <a:alphaModFix/>
          </a:blip>
          <a:srcRect/>
          <a:stretch/>
        </p:blipFill>
        <p:spPr>
          <a:xfrm>
            <a:off x="1003855" y="3112117"/>
            <a:ext cx="4850270" cy="3552570"/>
          </a:xfrm>
          <a:prstGeom prst="rect">
            <a:avLst/>
          </a:prstGeom>
          <a:noFill/>
          <a:ln>
            <a:noFill/>
          </a:ln>
        </p:spPr>
      </p:pic>
      <p:sp>
        <p:nvSpPr>
          <p:cNvPr id="153" name="Google Shape;153;p24"/>
          <p:cNvSpPr/>
          <p:nvPr/>
        </p:nvSpPr>
        <p:spPr>
          <a:xfrm>
            <a:off x="2712363" y="3016542"/>
            <a:ext cx="778800" cy="3552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4"/>
          <p:cNvSpPr/>
          <p:nvPr/>
        </p:nvSpPr>
        <p:spPr>
          <a:xfrm>
            <a:off x="5006838" y="3016542"/>
            <a:ext cx="778800" cy="3552600"/>
          </a:xfrm>
          <a:prstGeom prst="rect">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 name="Google Shape;155;p24"/>
          <p:cNvSpPr txBox="1"/>
          <p:nvPr/>
        </p:nvSpPr>
        <p:spPr>
          <a:xfrm>
            <a:off x="539389" y="6740900"/>
            <a:ext cx="5779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200">
                <a:solidFill>
                  <a:srgbClr val="222222"/>
                </a:solidFill>
                <a:latin typeface="Montserrat"/>
                <a:ea typeface="Montserrat"/>
                <a:cs typeface="Montserrat"/>
                <a:sym typeface="Montserrat"/>
              </a:rPr>
              <a:t>La distribución final dentro de la muestra con la cual se construirán las diversas iteraciones del modelo, es la siguiente:</a:t>
            </a:r>
            <a:endParaRPr sz="1200">
              <a:solidFill>
                <a:srgbClr val="22222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p:nvPr/>
        </p:nvSpPr>
        <p:spPr>
          <a:xfrm>
            <a:off x="1524297" y="712250"/>
            <a:ext cx="3809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Tratamiento de datos: Selección preliminar de variables explicativas</a:t>
            </a:r>
            <a:endParaRPr b="1">
              <a:solidFill>
                <a:srgbClr val="323F4F"/>
              </a:solidFill>
              <a:latin typeface="Montserrat"/>
              <a:ea typeface="Montserrat"/>
              <a:cs typeface="Montserrat"/>
              <a:sym typeface="Montserrat"/>
            </a:endParaRPr>
          </a:p>
        </p:txBody>
      </p:sp>
      <p:sp>
        <p:nvSpPr>
          <p:cNvPr id="161" name="Google Shape;161;p25"/>
          <p:cNvSpPr txBox="1"/>
          <p:nvPr/>
        </p:nvSpPr>
        <p:spPr>
          <a:xfrm>
            <a:off x="347875" y="1302150"/>
            <a:ext cx="6046200" cy="166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chemeClr val="dk1"/>
                </a:solidFill>
                <a:latin typeface="Montserrat"/>
                <a:ea typeface="Montserrat"/>
                <a:cs typeface="Montserrat"/>
                <a:sym typeface="Montserrat"/>
              </a:rPr>
              <a:t>Resumen del tratamiento de variables explicativas: </a:t>
            </a:r>
            <a:r>
              <a:rPr lang="es-MX" sz="1200">
                <a:solidFill>
                  <a:schemeClr val="dk1"/>
                </a:solidFill>
                <a:latin typeface="Montserrat"/>
                <a:ea typeface="Montserrat"/>
                <a:cs typeface="Montserrat"/>
                <a:sym typeface="Montserrat"/>
              </a:rPr>
              <a:t>Para esta etapa se tomaron las variables sociodemográficas como nivel educativo, estado civil, ciudad, género, ingreso mensual, entre otras. También se calcularon otras como la antigüedad del cliente en su último empleo referente a la fecha de inicio, así como la edad. Adicionalmente se hicieron unas series de transformaciones para las variables de saldos activos y saldos pasivos referidas antes del inicio del nuevo crédito. De la misma manera se construyeron variables de morosidad anteriores a la fecha de inicio. </a:t>
            </a:r>
            <a:endParaRPr sz="1150" b="0" i="0" u="none" strike="noStrike" cap="none">
              <a:solidFill>
                <a:srgbClr val="474747"/>
              </a:solidFill>
              <a:latin typeface="Montserrat"/>
              <a:ea typeface="Montserrat"/>
              <a:cs typeface="Montserrat"/>
              <a:sym typeface="Montserrat"/>
            </a:endParaRPr>
          </a:p>
        </p:txBody>
      </p:sp>
      <p:pic>
        <p:nvPicPr>
          <p:cNvPr id="162" name="Google Shape;162;p25"/>
          <p:cNvPicPr preferRelativeResize="0"/>
          <p:nvPr/>
        </p:nvPicPr>
        <p:blipFill rotWithShape="1">
          <a:blip r:embed="rId3">
            <a:alphaModFix/>
          </a:blip>
          <a:srcRect/>
          <a:stretch/>
        </p:blipFill>
        <p:spPr>
          <a:xfrm>
            <a:off x="0" y="3031152"/>
            <a:ext cx="6857999" cy="2911058"/>
          </a:xfrm>
          <a:prstGeom prst="rect">
            <a:avLst/>
          </a:prstGeom>
          <a:noFill/>
          <a:ln>
            <a:noFill/>
          </a:ln>
        </p:spPr>
      </p:pic>
      <p:pic>
        <p:nvPicPr>
          <p:cNvPr id="163" name="Google Shape;163;p25"/>
          <p:cNvPicPr preferRelativeResize="0"/>
          <p:nvPr/>
        </p:nvPicPr>
        <p:blipFill rotWithShape="1">
          <a:blip r:embed="rId4">
            <a:alphaModFix/>
          </a:blip>
          <a:srcRect/>
          <a:stretch/>
        </p:blipFill>
        <p:spPr>
          <a:xfrm>
            <a:off x="1856025" y="6008900"/>
            <a:ext cx="3029900" cy="245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p:nvPr/>
        </p:nvSpPr>
        <p:spPr>
          <a:xfrm>
            <a:off x="693000" y="712250"/>
            <a:ext cx="54720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Tratamiento de datos: Information Value (IV). Selección definitiva de variables explicativas </a:t>
            </a:r>
            <a:endParaRPr b="1">
              <a:solidFill>
                <a:srgbClr val="323F4F"/>
              </a:solidFill>
              <a:latin typeface="Montserrat"/>
              <a:ea typeface="Montserrat"/>
              <a:cs typeface="Montserrat"/>
              <a:sym typeface="Montserrat"/>
            </a:endParaRPr>
          </a:p>
        </p:txBody>
      </p:sp>
      <p:sp>
        <p:nvSpPr>
          <p:cNvPr id="169" name="Google Shape;169;p26"/>
          <p:cNvSpPr txBox="1"/>
          <p:nvPr/>
        </p:nvSpPr>
        <p:spPr>
          <a:xfrm>
            <a:off x="693000" y="1358775"/>
            <a:ext cx="58371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a:solidFill>
                  <a:schemeClr val="dk1"/>
                </a:solidFill>
                <a:latin typeface="Montserrat"/>
                <a:ea typeface="Montserrat"/>
                <a:cs typeface="Montserrat"/>
                <a:sym typeface="Montserrat"/>
              </a:rPr>
              <a:t>Se realizó un análisis bivariado, con el objetivo de medir la capacidad predictiva que tenía cada variable explicativa en relación la marca de default.</a:t>
            </a:r>
            <a:endParaRPr sz="1200">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a:solidFill>
                <a:schemeClr val="dk1"/>
              </a:solidFill>
              <a:latin typeface="Montserrat"/>
              <a:ea typeface="Montserrat"/>
              <a:cs typeface="Montserrat"/>
              <a:sym typeface="Montserrat"/>
            </a:endParaRPr>
          </a:p>
          <a:p>
            <a:pPr marL="0" lvl="0" indent="0" algn="l" rtl="0">
              <a:spcBef>
                <a:spcPts val="0"/>
              </a:spcBef>
              <a:spcAft>
                <a:spcPts val="0"/>
              </a:spcAft>
              <a:buNone/>
            </a:pPr>
            <a:r>
              <a:rPr lang="es-MX" sz="1200">
                <a:solidFill>
                  <a:schemeClr val="dk1"/>
                </a:solidFill>
                <a:latin typeface="Montserrat"/>
                <a:ea typeface="Montserrat"/>
                <a:cs typeface="Montserrat"/>
                <a:sym typeface="Montserrat"/>
              </a:rPr>
              <a:t>La siguiente tabla es el resultado del peso de las variables de entrada.</a:t>
            </a:r>
            <a:endParaRPr sz="1200">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a:solidFill>
                <a:schemeClr val="dk1"/>
              </a:solidFill>
              <a:latin typeface="Montserrat"/>
              <a:ea typeface="Montserrat"/>
              <a:cs typeface="Montserrat"/>
              <a:sym typeface="Montserrat"/>
            </a:endParaRPr>
          </a:p>
          <a:p>
            <a:pPr marL="0" lvl="0" indent="0" algn="l" rtl="0">
              <a:spcBef>
                <a:spcPts val="0"/>
              </a:spcBef>
              <a:spcAft>
                <a:spcPts val="0"/>
              </a:spcAft>
              <a:buNone/>
            </a:pPr>
            <a:r>
              <a:rPr lang="es-MX" sz="1200">
                <a:solidFill>
                  <a:schemeClr val="dk1"/>
                </a:solidFill>
                <a:latin typeface="Montserrat"/>
                <a:ea typeface="Montserrat"/>
                <a:cs typeface="Montserrat"/>
                <a:sym typeface="Montserrat"/>
              </a:rPr>
              <a:t>Éste es un paso previo a la construcción del modelo, por lo que no refleja un peso o ponderación asignado a las variables, únicamente refleja si la información tiene un valor para la discriminación de buenos y malos pagadores, y qué tan alto es dicho valor. Véase la tabla de abajo para mayor detalle en la interpretabilidad de estos resultados.</a:t>
            </a:r>
            <a:endParaRPr sz="1200">
              <a:solidFill>
                <a:schemeClr val="dk1"/>
              </a:solidFill>
              <a:latin typeface="Montserrat"/>
              <a:ea typeface="Montserrat"/>
              <a:cs typeface="Montserrat"/>
              <a:sym typeface="Montserrat"/>
            </a:endParaRPr>
          </a:p>
        </p:txBody>
      </p:sp>
      <p:graphicFrame>
        <p:nvGraphicFramePr>
          <p:cNvPr id="170" name="Google Shape;170;p26"/>
          <p:cNvGraphicFramePr/>
          <p:nvPr/>
        </p:nvGraphicFramePr>
        <p:xfrm>
          <a:off x="1222725" y="3575175"/>
          <a:ext cx="4412550" cy="4774248"/>
        </p:xfrm>
        <a:graphic>
          <a:graphicData uri="http://schemas.openxmlformats.org/drawingml/2006/table">
            <a:tbl>
              <a:tblPr>
                <a:noFill/>
                <a:tableStyleId>{792F7F48-0BBC-4046-898F-FC631AB85C5F}</a:tableStyleId>
              </a:tblPr>
              <a:tblGrid>
                <a:gridCol w="3228125">
                  <a:extLst>
                    <a:ext uri="{9D8B030D-6E8A-4147-A177-3AD203B41FA5}">
                      <a16:colId xmlns:a16="http://schemas.microsoft.com/office/drawing/2014/main" val="20000"/>
                    </a:ext>
                  </a:extLst>
                </a:gridCol>
                <a:gridCol w="1184425">
                  <a:extLst>
                    <a:ext uri="{9D8B030D-6E8A-4147-A177-3AD203B41FA5}">
                      <a16:colId xmlns:a16="http://schemas.microsoft.com/office/drawing/2014/main" val="20001"/>
                    </a:ext>
                  </a:extLst>
                </a:gridCol>
              </a:tblGrid>
              <a:tr h="200025">
                <a:tc>
                  <a:txBody>
                    <a:bodyPr/>
                    <a:lstStyle/>
                    <a:p>
                      <a:pPr marL="0" lvl="0" indent="0" algn="l" rtl="0">
                        <a:lnSpc>
                          <a:spcPct val="115000"/>
                        </a:lnSpc>
                        <a:spcBef>
                          <a:spcPts val="0"/>
                        </a:spcBef>
                        <a:spcAft>
                          <a:spcPts val="0"/>
                        </a:spcAft>
                        <a:buNone/>
                      </a:pPr>
                      <a:r>
                        <a:rPr lang="es-MX" sz="1000"/>
                        <a:t>Variables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DA9DB"/>
                    </a:solidFill>
                  </a:tcPr>
                </a:tc>
                <a:tc>
                  <a:txBody>
                    <a:bodyPr/>
                    <a:lstStyle/>
                    <a:p>
                      <a:pPr marL="0" lvl="0" indent="0" algn="l" rtl="0">
                        <a:lnSpc>
                          <a:spcPct val="115000"/>
                        </a:lnSpc>
                        <a:spcBef>
                          <a:spcPts val="0"/>
                        </a:spcBef>
                        <a:spcAft>
                          <a:spcPts val="0"/>
                        </a:spcAft>
                        <a:buNone/>
                      </a:pPr>
                      <a:r>
                        <a:rPr lang="es-MX" sz="1000"/>
                        <a:t>Importancia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8DA9DB"/>
                    </a:solidFill>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s-MX" sz="1000"/>
                        <a:t>score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0.053765655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s-MX" sz="1000"/>
                        <a:t>ratio_i_spas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0.04146124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s-MX" sz="1000"/>
                        <a:t>provincia__OTROS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0.03556504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s-MX" sz="1000"/>
                        <a:t>DescripcionIndustria__CONTABILIDAD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0.029156975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s-MX" sz="1000"/>
                        <a:t>DescripcionIndustria__ALIMENTOS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0.026578683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s-MX" sz="1000"/>
                        <a:t>Cargo__ABOGADO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0.026028201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s-MX" sz="1000"/>
                        <a:t>Cargo__COMERCIANTE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0.025808146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s-MX" sz="1000"/>
                        <a:t>Descripcion_Nivel_Educacion__Maestria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0.024557855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s-MX" sz="1000"/>
                        <a:t>Cargo__OTROS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0.023448162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s-MX" sz="1000"/>
                        <a:t>DescripcionIndustria__ASESORIAYASISTENCIA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0.023133313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s-MX" sz="1000"/>
                        <a:t>DescripcionIndustria__ROPACALZADOYACCESORIOS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0.022371791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00025">
                <a:tc>
                  <a:txBody>
                    <a:bodyPr/>
                    <a:lstStyle/>
                    <a:p>
                      <a:pPr marL="0" lvl="0" indent="0" algn="l" rtl="0">
                        <a:lnSpc>
                          <a:spcPct val="115000"/>
                        </a:lnSpc>
                        <a:spcBef>
                          <a:spcPts val="0"/>
                        </a:spcBef>
                        <a:spcAft>
                          <a:spcPts val="0"/>
                        </a:spcAft>
                        <a:buNone/>
                      </a:pPr>
                      <a:r>
                        <a:rPr lang="es-MX" sz="1000"/>
                        <a:t>antiguedad_empleo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0.022271644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r>
                        <a:rPr lang="es-MX" sz="1000"/>
                        <a:t>DescripcionIndustria__ARQUITECTURAYURBANISMO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0.02226568</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00025">
                <a:tc>
                  <a:txBody>
                    <a:bodyPr/>
                    <a:lstStyle/>
                    <a:p>
                      <a:pPr marL="0" lvl="0" indent="0" algn="l" rtl="0">
                        <a:lnSpc>
                          <a:spcPct val="115000"/>
                        </a:lnSpc>
                        <a:spcBef>
                          <a:spcPts val="0"/>
                        </a:spcBef>
                        <a:spcAft>
                          <a:spcPts val="0"/>
                        </a:spcAft>
                        <a:buNone/>
                      </a:pPr>
                      <a:r>
                        <a:rPr lang="es-MX" sz="1000"/>
                        <a:t>ciudad__OTROS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0.021929083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200025">
                <a:tc>
                  <a:txBody>
                    <a:bodyPr/>
                    <a:lstStyle/>
                    <a:p>
                      <a:pPr marL="0" lvl="0" indent="0" algn="l" rtl="0">
                        <a:lnSpc>
                          <a:spcPct val="115000"/>
                        </a:lnSpc>
                        <a:spcBef>
                          <a:spcPts val="0"/>
                        </a:spcBef>
                        <a:spcAft>
                          <a:spcPts val="0"/>
                        </a:spcAft>
                        <a:buNone/>
                      </a:pPr>
                      <a:r>
                        <a:rPr lang="es-MX" sz="1000"/>
                        <a:t>max_dias_atraso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0.020695766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s-MX" sz="1000"/>
                        <a:t>DescripcionIndustria__ACUICULTURAPESCADERIA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0.020646263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s-MX" sz="1000"/>
                        <a:t>ciudad__SANMIGUELITO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0.019731674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s-MX" sz="1000"/>
                        <a:t>edad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0.019051995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s-MX" sz="1000"/>
                        <a:t>IngresoMensual</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0.01890237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9"/>
                  </a:ext>
                </a:extLst>
              </a:tr>
              <a:tr h="200025">
                <a:tc>
                  <a:txBody>
                    <a:bodyPr/>
                    <a:lstStyle/>
                    <a:p>
                      <a:pPr marL="0" lvl="0" indent="0" algn="l" rtl="0">
                        <a:lnSpc>
                          <a:spcPct val="115000"/>
                        </a:lnSpc>
                        <a:spcBef>
                          <a:spcPts val="0"/>
                        </a:spcBef>
                        <a:spcAft>
                          <a:spcPts val="0"/>
                        </a:spcAft>
                        <a:buNone/>
                      </a:pPr>
                      <a:r>
                        <a:rPr lang="es-MX" sz="1000"/>
                        <a:t>Cargo__GERENTESUBGERENTE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0.018816212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0"/>
                  </a:ext>
                </a:extLst>
              </a:tr>
              <a:tr h="200025">
                <a:tc>
                  <a:txBody>
                    <a:bodyPr/>
                    <a:lstStyle/>
                    <a:p>
                      <a:pPr marL="0" lvl="0" indent="0" algn="l" rtl="0">
                        <a:lnSpc>
                          <a:spcPct val="115000"/>
                        </a:lnSpc>
                        <a:spcBef>
                          <a:spcPts val="0"/>
                        </a:spcBef>
                        <a:spcAft>
                          <a:spcPts val="0"/>
                        </a:spcAft>
                        <a:buNone/>
                      </a:pPr>
                      <a:r>
                        <a:rPr lang="es-MX" sz="1000"/>
                        <a:t>Estadocivil__MARRIED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0.018373983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1"/>
                  </a:ext>
                </a:extLst>
              </a:tr>
              <a:tr h="200025">
                <a:tc>
                  <a:txBody>
                    <a:bodyPr/>
                    <a:lstStyle/>
                    <a:p>
                      <a:pPr marL="0" lvl="0" indent="0" algn="l" rtl="0">
                        <a:lnSpc>
                          <a:spcPct val="115000"/>
                        </a:lnSpc>
                        <a:spcBef>
                          <a:spcPts val="0"/>
                        </a:spcBef>
                        <a:spcAft>
                          <a:spcPts val="0"/>
                        </a:spcAft>
                        <a:buNone/>
                      </a:pPr>
                      <a:r>
                        <a:rPr lang="es-MX" sz="1000"/>
                        <a:t>risk.score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0.018087408</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5" name="Google Shape;175;p27"/>
          <p:cNvGraphicFramePr/>
          <p:nvPr/>
        </p:nvGraphicFramePr>
        <p:xfrm>
          <a:off x="1222725" y="659700"/>
          <a:ext cx="4412550" cy="6400800"/>
        </p:xfrm>
        <a:graphic>
          <a:graphicData uri="http://schemas.openxmlformats.org/drawingml/2006/table">
            <a:tbl>
              <a:tblPr>
                <a:noFill/>
                <a:tableStyleId>{792F7F48-0BBC-4046-898F-FC631AB85C5F}</a:tableStyleId>
              </a:tblPr>
              <a:tblGrid>
                <a:gridCol w="3228125">
                  <a:extLst>
                    <a:ext uri="{9D8B030D-6E8A-4147-A177-3AD203B41FA5}">
                      <a16:colId xmlns:a16="http://schemas.microsoft.com/office/drawing/2014/main" val="20000"/>
                    </a:ext>
                  </a:extLst>
                </a:gridCol>
                <a:gridCol w="1184425">
                  <a:extLst>
                    <a:ext uri="{9D8B030D-6E8A-4147-A177-3AD203B41FA5}">
                      <a16:colId xmlns:a16="http://schemas.microsoft.com/office/drawing/2014/main" val="20001"/>
                    </a:ext>
                  </a:extLst>
                </a:gridCol>
              </a:tblGrid>
              <a:tr h="200025">
                <a:tc>
                  <a:txBody>
                    <a:bodyPr/>
                    <a:lstStyle/>
                    <a:p>
                      <a:pPr marL="0" lvl="0" indent="0" algn="l" rtl="0">
                        <a:lnSpc>
                          <a:spcPct val="115000"/>
                        </a:lnSpc>
                        <a:spcBef>
                          <a:spcPts val="0"/>
                        </a:spcBef>
                        <a:spcAft>
                          <a:spcPts val="0"/>
                        </a:spcAft>
                        <a:buNone/>
                      </a:pPr>
                      <a:r>
                        <a:rPr lang="es-MX" sz="1000"/>
                        <a:t>TiempoRelacionBanco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0.018061649</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s-MX" sz="1000"/>
                        <a:t>Descripcion_Nivel_Educacion__Secundaria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0.018056886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s-MX" sz="1000"/>
                        <a:t>DescripcionIndustria__OTROS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0.017656524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s-MX" sz="1000"/>
                        <a:t>DescripcionIndustria__MERCANCIA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0.017577183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s-MX" sz="1000"/>
                        <a:t>ratio_i_sprom</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0.017410684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s-MX" sz="1000"/>
                        <a:t>ratio_i_cuotas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0.01650267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s-MX" sz="1000"/>
                        <a:t>provincia__CHIRIQUI</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0.015985651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s-MX" sz="1000"/>
                        <a:t>carrier.name__TelefonicaMoviles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0.015962064</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s-MX" sz="1000"/>
                        <a:t>DescripcionIndustria__ADMINISTRACION</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0.015876802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s-MX" sz="1000"/>
                        <a:t>Genero__FEMALE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0.015468751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s-MX" sz="1000"/>
                        <a:t>cantidad_Dependientes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0.01530837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s-MX" sz="1000"/>
                        <a:t>DescripcionIndustria__CONSTRUCCION</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0.015262432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00025">
                <a:tc>
                  <a:txBody>
                    <a:bodyPr/>
                    <a:lstStyle/>
                    <a:p>
                      <a:pPr marL="0" lvl="0" indent="0" algn="l" rtl="0">
                        <a:lnSpc>
                          <a:spcPct val="115000"/>
                        </a:lnSpc>
                        <a:spcBef>
                          <a:spcPts val="0"/>
                        </a:spcBef>
                        <a:spcAft>
                          <a:spcPts val="0"/>
                        </a:spcAft>
                        <a:buNone/>
                      </a:pPr>
                      <a:r>
                        <a:rPr lang="es-MX" sz="1000"/>
                        <a:t>carrier.name__DIGICEL</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0.015048769</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r>
                        <a:rPr lang="es-MX" sz="1000"/>
                        <a:t>DescripcionIndustria__LEGAL</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0.014889843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00025">
                <a:tc>
                  <a:txBody>
                    <a:bodyPr/>
                    <a:lstStyle/>
                    <a:p>
                      <a:pPr marL="0" lvl="0" indent="0" algn="l" rtl="0">
                        <a:lnSpc>
                          <a:spcPct val="115000"/>
                        </a:lnSpc>
                        <a:spcBef>
                          <a:spcPts val="0"/>
                        </a:spcBef>
                        <a:spcAft>
                          <a:spcPts val="0"/>
                        </a:spcAft>
                        <a:buNone/>
                      </a:pPr>
                      <a:r>
                        <a:rPr lang="es-MX" sz="1000"/>
                        <a:t>ciudad__ARRAIJAN</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0.014622675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200025">
                <a:tc>
                  <a:txBody>
                    <a:bodyPr/>
                    <a:lstStyle/>
                    <a:p>
                      <a:pPr marL="0" lvl="0" indent="0" algn="l" rtl="0">
                        <a:lnSpc>
                          <a:spcPct val="115000"/>
                        </a:lnSpc>
                        <a:spcBef>
                          <a:spcPts val="0"/>
                        </a:spcBef>
                        <a:spcAft>
                          <a:spcPts val="0"/>
                        </a:spcAft>
                        <a:buNone/>
                      </a:pPr>
                      <a:r>
                        <a:rPr lang="es-MX" sz="1000"/>
                        <a:t>carrier.name__Cable&amp;WirelessPanama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0.014496556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s-MX" sz="1000"/>
                        <a:t>ciudad__PANAMA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0.014447735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s-MX" sz="1000"/>
                        <a:t>provincia__PANAMA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0.014215466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s-MX" sz="1000"/>
                        <a:t>Descripcion_Nivel_Educacion__Universitario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0.014162857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s-MX" sz="1000"/>
                        <a:t>carrier.name__CLARO</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0.013746467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19"/>
                  </a:ext>
                </a:extLst>
              </a:tr>
              <a:tr h="200025">
                <a:tc>
                  <a:txBody>
                    <a:bodyPr/>
                    <a:lstStyle/>
                    <a:p>
                      <a:pPr marL="0" lvl="0" indent="0" algn="l" rtl="0">
                        <a:lnSpc>
                          <a:spcPct val="115000"/>
                        </a:lnSpc>
                        <a:spcBef>
                          <a:spcPts val="0"/>
                        </a:spcBef>
                        <a:spcAft>
                          <a:spcPts val="0"/>
                        </a:spcAft>
                        <a:buNone/>
                      </a:pPr>
                      <a:r>
                        <a:rPr lang="es-MX" sz="1000"/>
                        <a:t>Descripcion_Nivel_Educacion__SinEscolaridad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0.013175295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0"/>
                  </a:ext>
                </a:extLst>
              </a:tr>
              <a:tr h="200025">
                <a:tc>
                  <a:txBody>
                    <a:bodyPr/>
                    <a:lstStyle/>
                    <a:p>
                      <a:pPr marL="0" lvl="0" indent="0" algn="l" rtl="0">
                        <a:lnSpc>
                          <a:spcPct val="115000"/>
                        </a:lnSpc>
                        <a:spcBef>
                          <a:spcPts val="0"/>
                        </a:spcBef>
                        <a:spcAft>
                          <a:spcPts val="0"/>
                        </a:spcAft>
                        <a:buNone/>
                      </a:pPr>
                      <a:r>
                        <a:rPr lang="es-MX" sz="1000"/>
                        <a:t>Cargo__DIRECTOR</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0.012282703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1"/>
                  </a:ext>
                </a:extLst>
              </a:tr>
              <a:tr h="200025">
                <a:tc>
                  <a:txBody>
                    <a:bodyPr/>
                    <a:lstStyle/>
                    <a:p>
                      <a:pPr marL="0" lvl="0" indent="0" algn="l" rtl="0">
                        <a:lnSpc>
                          <a:spcPct val="115000"/>
                        </a:lnSpc>
                        <a:spcBef>
                          <a:spcPts val="0"/>
                        </a:spcBef>
                        <a:spcAft>
                          <a:spcPts val="0"/>
                        </a:spcAft>
                        <a:buNone/>
                      </a:pPr>
                      <a:r>
                        <a:rPr lang="es-MX" sz="1000"/>
                        <a:t>DescripcionIndustria__AGRICULTURAAGRONOMIA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0.012235917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2"/>
                  </a:ext>
                </a:extLst>
              </a:tr>
              <a:tr h="200025">
                <a:tc>
                  <a:txBody>
                    <a:bodyPr/>
                    <a:lstStyle/>
                    <a:p>
                      <a:pPr marL="0" lvl="0" indent="0" algn="l" rtl="0">
                        <a:lnSpc>
                          <a:spcPct val="115000"/>
                        </a:lnSpc>
                        <a:spcBef>
                          <a:spcPts val="0"/>
                        </a:spcBef>
                        <a:spcAft>
                          <a:spcPts val="0"/>
                        </a:spcAft>
                        <a:buNone/>
                      </a:pPr>
                      <a:r>
                        <a:rPr lang="es-MX" sz="1000"/>
                        <a:t>Cargo__ADMINISTRADOR</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0.012133883</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3"/>
                  </a:ext>
                </a:extLst>
              </a:tr>
              <a:tr h="200025">
                <a:tc>
                  <a:txBody>
                    <a:bodyPr/>
                    <a:lstStyle/>
                    <a:p>
                      <a:pPr marL="0" lvl="0" indent="0" algn="l" rtl="0">
                        <a:lnSpc>
                          <a:spcPct val="115000"/>
                        </a:lnSpc>
                        <a:spcBef>
                          <a:spcPts val="0"/>
                        </a:spcBef>
                        <a:spcAft>
                          <a:spcPts val="0"/>
                        </a:spcAft>
                        <a:buNone/>
                      </a:pPr>
                      <a:r>
                        <a:rPr lang="es-MX" sz="1000"/>
                        <a:t>Estadocivil__SINGLE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0.012126152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4"/>
                  </a:ext>
                </a:extLst>
              </a:tr>
              <a:tr h="200025">
                <a:tc>
                  <a:txBody>
                    <a:bodyPr/>
                    <a:lstStyle/>
                    <a:p>
                      <a:pPr marL="0" lvl="0" indent="0" algn="l" rtl="0">
                        <a:lnSpc>
                          <a:spcPct val="115000"/>
                        </a:lnSpc>
                        <a:spcBef>
                          <a:spcPts val="0"/>
                        </a:spcBef>
                        <a:spcAft>
                          <a:spcPts val="0"/>
                        </a:spcAft>
                        <a:buNone/>
                      </a:pPr>
                      <a:r>
                        <a:rPr lang="es-MX" sz="1000"/>
                        <a:t>ciudad__LACHORRERA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0.012034421</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5"/>
                  </a:ext>
                </a:extLst>
              </a:tr>
              <a:tr h="200025">
                <a:tc>
                  <a:txBody>
                    <a:bodyPr/>
                    <a:lstStyle/>
                    <a:p>
                      <a:pPr marL="0" lvl="0" indent="0" algn="l" rtl="0">
                        <a:lnSpc>
                          <a:spcPct val="115000"/>
                        </a:lnSpc>
                        <a:spcBef>
                          <a:spcPts val="0"/>
                        </a:spcBef>
                        <a:spcAft>
                          <a:spcPts val="0"/>
                        </a:spcAft>
                        <a:buNone/>
                      </a:pPr>
                      <a:r>
                        <a:rPr lang="es-MX" sz="1000"/>
                        <a:t>provincia__PANAMAOESTE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0.011203136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6"/>
                  </a:ext>
                </a:extLst>
              </a:tr>
              <a:tr h="200025">
                <a:tc>
                  <a:txBody>
                    <a:bodyPr/>
                    <a:lstStyle/>
                    <a:p>
                      <a:pPr marL="0" lvl="0" indent="0" algn="l" rtl="0">
                        <a:lnSpc>
                          <a:spcPct val="115000"/>
                        </a:lnSpc>
                        <a:spcBef>
                          <a:spcPts val="0"/>
                        </a:spcBef>
                        <a:spcAft>
                          <a:spcPts val="0"/>
                        </a:spcAft>
                        <a:buNone/>
                      </a:pPr>
                      <a:r>
                        <a:rPr lang="es-MX" sz="1000"/>
                        <a:t>Descripcion_Nivel_Educacion__OTROS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0.011132495</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7"/>
                  </a:ext>
                </a:extLst>
              </a:tr>
              <a:tr h="200025">
                <a:tc>
                  <a:txBody>
                    <a:bodyPr/>
                    <a:lstStyle/>
                    <a:p>
                      <a:pPr marL="0" lvl="0" indent="0" algn="l" rtl="0">
                        <a:lnSpc>
                          <a:spcPct val="115000"/>
                        </a:lnSpc>
                        <a:spcBef>
                          <a:spcPts val="0"/>
                        </a:spcBef>
                        <a:spcAft>
                          <a:spcPts val="0"/>
                        </a:spcAft>
                        <a:buNone/>
                      </a:pPr>
                      <a:r>
                        <a:rPr lang="es-MX" sz="1000"/>
                        <a:t>provincia__VERAGUAS</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0.010934826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8"/>
                  </a:ext>
                </a:extLst>
              </a:tr>
              <a:tr h="200025">
                <a:tc>
                  <a:txBody>
                    <a:bodyPr/>
                    <a:lstStyle/>
                    <a:p>
                      <a:pPr marL="0" lvl="0" indent="0" algn="l" rtl="0">
                        <a:lnSpc>
                          <a:spcPct val="115000"/>
                        </a:lnSpc>
                        <a:spcBef>
                          <a:spcPts val="0"/>
                        </a:spcBef>
                        <a:spcAft>
                          <a:spcPts val="0"/>
                        </a:spcAft>
                        <a:buNone/>
                      </a:pPr>
                      <a:r>
                        <a:rPr lang="es-MX" sz="1000"/>
                        <a:t>DescripcionIndustria__BELLEZAYESTETICA</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0.009883337</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29"/>
                  </a:ext>
                </a:extLst>
              </a:tr>
              <a:tr h="200025">
                <a:tc>
                  <a:txBody>
                    <a:bodyPr/>
                    <a:lstStyle/>
                    <a:p>
                      <a:pPr marL="0" lvl="0" indent="0" algn="l" rtl="0">
                        <a:lnSpc>
                          <a:spcPct val="115000"/>
                        </a:lnSpc>
                        <a:spcBef>
                          <a:spcPts val="0"/>
                        </a:spcBef>
                        <a:spcAft>
                          <a:spcPts val="0"/>
                        </a:spcAft>
                        <a:buNone/>
                      </a:pPr>
                      <a:r>
                        <a:rPr lang="es-MX" sz="1000"/>
                        <a:t>ciudad__DAVID</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0.009664206</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30"/>
                  </a:ext>
                </a:extLst>
              </a:tr>
              <a:tr h="200025">
                <a:tc>
                  <a:txBody>
                    <a:bodyPr/>
                    <a:lstStyle/>
                    <a:p>
                      <a:pPr marL="0" lvl="0" indent="0" algn="l" rtl="0">
                        <a:lnSpc>
                          <a:spcPct val="115000"/>
                        </a:lnSpc>
                        <a:spcBef>
                          <a:spcPts val="0"/>
                        </a:spcBef>
                        <a:spcAft>
                          <a:spcPts val="0"/>
                        </a:spcAft>
                        <a:buNone/>
                      </a:pPr>
                      <a:r>
                        <a:rPr lang="es-MX" sz="1000"/>
                        <a:t>provincia__COCLE</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s-MX" sz="1000"/>
                        <a:t>0.005786362</a:t>
                      </a:r>
                      <a:endParaRPr sz="10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3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p:nvPr/>
        </p:nvSpPr>
        <p:spPr>
          <a:xfrm>
            <a:off x="1448097" y="864650"/>
            <a:ext cx="38094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dirty="0">
                <a:solidFill>
                  <a:srgbClr val="323F4F"/>
                </a:solidFill>
                <a:latin typeface="Montserrat"/>
                <a:ea typeface="Montserrat"/>
                <a:cs typeface="Montserrat"/>
                <a:sym typeface="Montserrat"/>
              </a:rPr>
              <a:t>Algoritmo: Descripción y aplicación</a:t>
            </a:r>
            <a:endParaRPr b="1" dirty="0">
              <a:solidFill>
                <a:srgbClr val="323F4F"/>
              </a:solidFill>
              <a:latin typeface="Montserrat"/>
              <a:ea typeface="Montserrat"/>
              <a:cs typeface="Montserrat"/>
              <a:sym typeface="Montserrat"/>
            </a:endParaRPr>
          </a:p>
        </p:txBody>
      </p:sp>
      <p:sp>
        <p:nvSpPr>
          <p:cNvPr id="181" name="Google Shape;181;p28"/>
          <p:cNvSpPr txBox="1"/>
          <p:nvPr/>
        </p:nvSpPr>
        <p:spPr>
          <a:xfrm>
            <a:off x="347875" y="1302150"/>
            <a:ext cx="6046200" cy="4987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Se ha desarrollado un algoritmo de machine </a:t>
            </a:r>
            <a:r>
              <a:rPr lang="es-MX" sz="1200" dirty="0" err="1">
                <a:solidFill>
                  <a:schemeClr val="dk1"/>
                </a:solidFill>
                <a:latin typeface="Montserrat"/>
                <a:ea typeface="Montserrat"/>
                <a:cs typeface="Montserrat"/>
                <a:sym typeface="Montserrat"/>
              </a:rPr>
              <a:t>learning</a:t>
            </a:r>
            <a:r>
              <a:rPr lang="es-MX" sz="1200" dirty="0">
                <a:solidFill>
                  <a:schemeClr val="dk1"/>
                </a:solidFill>
                <a:latin typeface="Montserrat"/>
                <a:ea typeface="Montserrat"/>
                <a:cs typeface="Montserrat"/>
                <a:sym typeface="Montserrat"/>
              </a:rPr>
              <a:t> no supervisado basado en modelos logarítmicos y árboles de decisión. El algoritmo puede ser empleado utilizando metodologías de tratamiento de datos estándar para la industria financiera, por lo que es una herramienta flexible y confiable para la construcción de modelos predictivos, principalmente orientados a </a:t>
            </a:r>
            <a:r>
              <a:rPr lang="es-MX" sz="1200" dirty="0" err="1">
                <a:solidFill>
                  <a:schemeClr val="dk1"/>
                </a:solidFill>
                <a:latin typeface="Montserrat"/>
                <a:ea typeface="Montserrat"/>
                <a:cs typeface="Montserrat"/>
                <a:sym typeface="Montserrat"/>
              </a:rPr>
              <a:t>originación</a:t>
            </a:r>
            <a:r>
              <a:rPr lang="es-MX" sz="1200" dirty="0">
                <a:solidFill>
                  <a:schemeClr val="dk1"/>
                </a:solidFill>
                <a:latin typeface="Montserrat"/>
                <a:ea typeface="Montserrat"/>
                <a:cs typeface="Montserrat"/>
                <a:sym typeface="Montserrat"/>
              </a:rPr>
              <a:t> (predicción de default).</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Para la aplicación de este algoritmo y una vez aplicados todos los tratamientos pertinentes a la data (vistos en la secciones previas de este reporte), se debe realizar un proceso de “</a:t>
            </a:r>
            <a:r>
              <a:rPr lang="es-MX" sz="1200" dirty="0" err="1">
                <a:solidFill>
                  <a:schemeClr val="dk1"/>
                </a:solidFill>
                <a:latin typeface="Montserrat"/>
                <a:ea typeface="Montserrat"/>
                <a:cs typeface="Montserrat"/>
                <a:sym typeface="Montserrat"/>
              </a:rPr>
              <a:t>dumificación</a:t>
            </a:r>
            <a:r>
              <a:rPr lang="es-MX" sz="1200" dirty="0">
                <a:solidFill>
                  <a:schemeClr val="dk1"/>
                </a:solidFill>
                <a:latin typeface="Montserrat"/>
                <a:ea typeface="Montserrat"/>
                <a:cs typeface="Montserrat"/>
                <a:sym typeface="Montserrat"/>
              </a:rPr>
              <a:t>” de las variables categóricas, lo que consiste en convertir los posibles valores de una variable, en variables binarias, por ejemplo: “género” pasa a ser “</a:t>
            </a:r>
            <a:r>
              <a:rPr lang="es-MX" sz="1200" dirty="0" err="1">
                <a:solidFill>
                  <a:schemeClr val="dk1"/>
                </a:solidFill>
                <a:latin typeface="Montserrat"/>
                <a:ea typeface="Montserrat"/>
                <a:cs typeface="Montserrat"/>
                <a:sym typeface="Montserrat"/>
              </a:rPr>
              <a:t>género_M</a:t>
            </a:r>
            <a:r>
              <a:rPr lang="es-MX" sz="1200" dirty="0">
                <a:solidFill>
                  <a:schemeClr val="dk1"/>
                </a:solidFill>
                <a:latin typeface="Montserrat"/>
                <a:ea typeface="Montserrat"/>
                <a:cs typeface="Montserrat"/>
                <a:sym typeface="Montserrat"/>
              </a:rPr>
              <a:t>”, cuyos posibles valores son Si (1) o No (2). Este proceso mejora la eficacia general del algoritmo, que, al ser un modelo logarítmico, funciona mejor con información numérica y binaria.</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Una vez inyectada la información al algoritmo y tras realizar procesos de parametrización que son parte de nuestra IP, el algoritmo realiza micro segmentaciones sobre la población y sus variables. Dichas agrupaciones son las “ramas” del árbol de decisión, y suelen alcanzar el orden de los miles.</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Dentro de estas segmentaciones se construyen a su vez variables de segundo nivel de forma automática, que pueden partir de combinaciones tan sencillas como la relación “Salario-Cargas Familiares”, a variables más complejas como índices que agrupan el consumo en un periodo de tiempo dado. El resultado final luce similar al siguiente ejemplo:</a:t>
            </a:r>
            <a:endParaRPr sz="1150" b="0" i="0" u="none" strike="noStrike" cap="none" dirty="0">
              <a:solidFill>
                <a:srgbClr val="474747"/>
              </a:solidFill>
              <a:latin typeface="Montserrat"/>
              <a:ea typeface="Montserrat"/>
              <a:cs typeface="Montserrat"/>
              <a:sym typeface="Montserrat"/>
            </a:endParaRPr>
          </a:p>
        </p:txBody>
      </p:sp>
      <p:pic>
        <p:nvPicPr>
          <p:cNvPr id="182" name="Google Shape;182;p28"/>
          <p:cNvPicPr preferRelativeResize="0"/>
          <p:nvPr/>
        </p:nvPicPr>
        <p:blipFill>
          <a:blip r:embed="rId3">
            <a:alphaModFix/>
          </a:blip>
          <a:stretch>
            <a:fillRect/>
          </a:stretch>
        </p:blipFill>
        <p:spPr>
          <a:xfrm>
            <a:off x="1418262" y="6289350"/>
            <a:ext cx="4021475" cy="2147950"/>
          </a:xfrm>
          <a:prstGeom prst="rect">
            <a:avLst/>
          </a:prstGeom>
          <a:noFill/>
          <a:ln>
            <a:noFill/>
          </a:ln>
        </p:spPr>
      </p:pic>
      <p:sp>
        <p:nvSpPr>
          <p:cNvPr id="183" name="Google Shape;183;p28"/>
          <p:cNvSpPr txBox="1"/>
          <p:nvPr/>
        </p:nvSpPr>
        <p:spPr>
          <a:xfrm>
            <a:off x="5439750" y="7669525"/>
            <a:ext cx="954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800" i="1">
                <a:latin typeface="Montserrat"/>
                <a:ea typeface="Montserrat"/>
                <a:cs typeface="Montserrat"/>
                <a:sym typeface="Montserrat"/>
              </a:rPr>
              <a:t>Imagen ilustrativa, no representa el resultado real del presente reporte.</a:t>
            </a:r>
            <a:endParaRPr sz="800" i="1">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p:nvPr/>
        </p:nvSpPr>
        <p:spPr>
          <a:xfrm>
            <a:off x="1448097" y="864650"/>
            <a:ext cx="3809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Resultados: Entrenamiento y validación (Benchmarking)</a:t>
            </a:r>
            <a:endParaRPr b="1">
              <a:solidFill>
                <a:srgbClr val="323F4F"/>
              </a:solidFill>
              <a:latin typeface="Montserrat"/>
              <a:ea typeface="Montserrat"/>
              <a:cs typeface="Montserrat"/>
              <a:sym typeface="Montserrat"/>
            </a:endParaRPr>
          </a:p>
        </p:txBody>
      </p:sp>
      <p:sp>
        <p:nvSpPr>
          <p:cNvPr id="189" name="Google Shape;189;p29"/>
          <p:cNvSpPr txBox="1"/>
          <p:nvPr/>
        </p:nvSpPr>
        <p:spPr>
          <a:xfrm>
            <a:off x="329700" y="1387850"/>
            <a:ext cx="60462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Se realizaron diferentes iteraciones (versiones) del modelo construido para el Banco, con el objetivo de comparar el impacto de a) priorizar el uso de la mínima cantidad posible de información, sacrificando performance o b) priorizar el máximo performance aprovechando el máximo nivel de información disponible. Los resultados fueron los siguientes:</a:t>
            </a:r>
            <a:endParaRPr sz="1200" dirty="0">
              <a:solidFill>
                <a:schemeClr val="dk1"/>
              </a:solidFill>
              <a:latin typeface="Montserrat"/>
              <a:ea typeface="Montserrat"/>
              <a:cs typeface="Montserrat"/>
              <a:sym typeface="Montserrat"/>
            </a:endParaRPr>
          </a:p>
        </p:txBody>
      </p:sp>
      <p:graphicFrame>
        <p:nvGraphicFramePr>
          <p:cNvPr id="190" name="Google Shape;190;p29"/>
          <p:cNvGraphicFramePr/>
          <p:nvPr/>
        </p:nvGraphicFramePr>
        <p:xfrm>
          <a:off x="329700" y="2973513"/>
          <a:ext cx="2452700" cy="1524000"/>
        </p:xfrm>
        <a:graphic>
          <a:graphicData uri="http://schemas.openxmlformats.org/drawingml/2006/table">
            <a:tbl>
              <a:tblPr>
                <a:noFill/>
                <a:tableStyleId>{BE180142-BB68-4E9E-AB74-C8C475FC75ED}</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V1</a:t>
                      </a:r>
                      <a:endParaRPr sz="1200" b="1">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AUC: 0.65</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GINI: 0.31</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KS: 0.24</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1" name="Google Shape;191;p29"/>
          <p:cNvSpPr txBox="1"/>
          <p:nvPr/>
        </p:nvSpPr>
        <p:spPr>
          <a:xfrm>
            <a:off x="329700" y="4974975"/>
            <a:ext cx="6046200" cy="2770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Esta versión se concibió bajo la hipótesis de no utilizar variables de comportamiento que, por su naturaleza, solo están disponibles en clientes con historial crediticio. Las variables removidas fueron:</a:t>
            </a:r>
            <a:br>
              <a:rPr lang="es-MX" sz="1200">
                <a:solidFill>
                  <a:schemeClr val="dk1"/>
                </a:solidFill>
                <a:latin typeface="Montserrat"/>
                <a:ea typeface="Montserrat"/>
                <a:cs typeface="Montserrat"/>
                <a:sym typeface="Montserrat"/>
              </a:rPr>
            </a:b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DIAS_MORA_U3M</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DIAS_MORA_UM</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SALDO_PAS_UM</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SALDO_TDC_UM</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SALDO_CONS_UM</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SALDO_HIPO_UM</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SALDO_AUTO_UM</a:t>
            </a:r>
            <a:endParaRPr sz="12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La versión fue descartada dado que los resultados en la base de test tuvieron métricas no satisfactorias (AUC menor al 0.70 y KS menor al 0.30).</a:t>
            </a:r>
            <a:endParaRPr sz="1200">
              <a:solidFill>
                <a:schemeClr val="dk1"/>
              </a:solidFill>
              <a:latin typeface="Montserrat"/>
              <a:ea typeface="Montserrat"/>
              <a:cs typeface="Montserrat"/>
              <a:sym typeface="Montserrat"/>
            </a:endParaRPr>
          </a:p>
        </p:txBody>
      </p:sp>
      <p:pic>
        <p:nvPicPr>
          <p:cNvPr id="192" name="Google Shape;192;p29"/>
          <p:cNvPicPr preferRelativeResize="0"/>
          <p:nvPr/>
        </p:nvPicPr>
        <p:blipFill>
          <a:blip r:embed="rId3">
            <a:alphaModFix/>
          </a:blip>
          <a:stretch>
            <a:fillRect/>
          </a:stretch>
        </p:blipFill>
        <p:spPr>
          <a:xfrm>
            <a:off x="2782400" y="2585400"/>
            <a:ext cx="3390702" cy="230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aphicFrame>
        <p:nvGraphicFramePr>
          <p:cNvPr id="197" name="Google Shape;197;p30"/>
          <p:cNvGraphicFramePr/>
          <p:nvPr/>
        </p:nvGraphicFramePr>
        <p:xfrm>
          <a:off x="453525" y="925638"/>
          <a:ext cx="2452700" cy="1524000"/>
        </p:xfrm>
        <a:graphic>
          <a:graphicData uri="http://schemas.openxmlformats.org/drawingml/2006/table">
            <a:tbl>
              <a:tblPr>
                <a:noFill/>
                <a:tableStyleId>{BE180142-BB68-4E9E-AB74-C8C475FC75ED}</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V2</a:t>
                      </a:r>
                      <a:endParaRPr sz="1200" b="1">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AUC: 0.72</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GINI: 0.45</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KS: 0.33</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8" name="Google Shape;198;p30"/>
          <p:cNvSpPr txBox="1"/>
          <p:nvPr/>
        </p:nvSpPr>
        <p:spPr>
          <a:xfrm>
            <a:off x="453525" y="2927100"/>
            <a:ext cx="6046200" cy="2216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Esta versión se concibió bajo la hipótesis de evaluar solo los saldos de productos activos de los clientes, descartando el atraso para ser más flexible en la entrada de nuevos clientes sin experiencia. Las variables removidas fueron:</a:t>
            </a:r>
            <a:br>
              <a:rPr lang="es-MX" sz="1200" dirty="0">
                <a:solidFill>
                  <a:schemeClr val="dk1"/>
                </a:solidFill>
                <a:latin typeface="Montserrat"/>
                <a:ea typeface="Montserrat"/>
                <a:cs typeface="Montserrat"/>
                <a:sym typeface="Montserrat"/>
              </a:rPr>
            </a:br>
            <a:endParaRPr sz="1200" dirty="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dirty="0">
                <a:solidFill>
                  <a:schemeClr val="dk1"/>
                </a:solidFill>
                <a:latin typeface="Montserrat"/>
                <a:ea typeface="Montserrat"/>
                <a:cs typeface="Montserrat"/>
                <a:sym typeface="Montserrat"/>
              </a:rPr>
              <a:t>DIAS_MORA_U3M</a:t>
            </a:r>
            <a:endParaRPr sz="1200" dirty="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dirty="0">
                <a:solidFill>
                  <a:schemeClr val="dk1"/>
                </a:solidFill>
                <a:latin typeface="Montserrat"/>
                <a:ea typeface="Montserrat"/>
                <a:cs typeface="Montserrat"/>
                <a:sym typeface="Montserrat"/>
              </a:rPr>
              <a:t>DIAS_MORA_UM</a:t>
            </a:r>
            <a:br>
              <a:rPr lang="es-MX" sz="1200" dirty="0">
                <a:solidFill>
                  <a:schemeClr val="dk1"/>
                </a:solidFill>
                <a:latin typeface="Montserrat"/>
                <a:ea typeface="Montserrat"/>
                <a:cs typeface="Montserrat"/>
                <a:sym typeface="Montserrat"/>
              </a:rPr>
            </a:b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Si bien los resultados a nivel de métricas se encuentran por encima del mínimo estándar requerido (AUC igual o mayor a 0.70 y KS igual o mayor al .30), se observaron mejores resultados en otras versiones.</a:t>
            </a:r>
            <a:endParaRPr sz="1200" dirty="0">
              <a:solidFill>
                <a:schemeClr val="dk1"/>
              </a:solidFill>
              <a:latin typeface="Montserrat"/>
              <a:ea typeface="Montserrat"/>
              <a:cs typeface="Montserrat"/>
              <a:sym typeface="Montserrat"/>
            </a:endParaRPr>
          </a:p>
        </p:txBody>
      </p:sp>
      <p:pic>
        <p:nvPicPr>
          <p:cNvPr id="199" name="Google Shape;199;p30"/>
          <p:cNvPicPr preferRelativeResize="0"/>
          <p:nvPr/>
        </p:nvPicPr>
        <p:blipFill>
          <a:blip r:embed="rId3">
            <a:alphaModFix/>
          </a:blip>
          <a:stretch>
            <a:fillRect/>
          </a:stretch>
        </p:blipFill>
        <p:spPr>
          <a:xfrm>
            <a:off x="2906225" y="537525"/>
            <a:ext cx="3441943" cy="2300225"/>
          </a:xfrm>
          <a:prstGeom prst="rect">
            <a:avLst/>
          </a:prstGeom>
          <a:noFill/>
          <a:ln>
            <a:noFill/>
          </a:ln>
        </p:spPr>
      </p:pic>
      <p:graphicFrame>
        <p:nvGraphicFramePr>
          <p:cNvPr id="200" name="Google Shape;200;p30"/>
          <p:cNvGraphicFramePr/>
          <p:nvPr/>
        </p:nvGraphicFramePr>
        <p:xfrm>
          <a:off x="453525" y="5531613"/>
          <a:ext cx="2452700" cy="1524000"/>
        </p:xfrm>
        <a:graphic>
          <a:graphicData uri="http://schemas.openxmlformats.org/drawingml/2006/table">
            <a:tbl>
              <a:tblPr>
                <a:noFill/>
                <a:tableStyleId>{BE180142-BB68-4E9E-AB74-C8C475FC75ED}</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V3</a:t>
                      </a:r>
                      <a:endParaRPr sz="1200" b="1">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AUC: 0.76</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GINI: 0.52</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KS: 0.36</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1" name="Google Shape;201;p30"/>
          <p:cNvSpPr txBox="1"/>
          <p:nvPr/>
        </p:nvSpPr>
        <p:spPr>
          <a:xfrm>
            <a:off x="453525" y="7533075"/>
            <a:ext cx="60462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Esta versión se concibió bajo la hipótesis de emplear toda la información disponible y considerando que el modelo sería aplicado únicamente a cuentahabientes Banesco. Esta versión arrojó los mejores resultados en la base de test.</a:t>
            </a:r>
            <a:endParaRPr sz="1200">
              <a:solidFill>
                <a:schemeClr val="dk1"/>
              </a:solidFill>
              <a:latin typeface="Montserrat"/>
              <a:ea typeface="Montserrat"/>
              <a:cs typeface="Montserrat"/>
              <a:sym typeface="Montserrat"/>
            </a:endParaRPr>
          </a:p>
        </p:txBody>
      </p:sp>
      <p:pic>
        <p:nvPicPr>
          <p:cNvPr id="202" name="Google Shape;202;p30"/>
          <p:cNvPicPr preferRelativeResize="0"/>
          <p:nvPr/>
        </p:nvPicPr>
        <p:blipFill rotWithShape="1">
          <a:blip r:embed="rId4">
            <a:alphaModFix/>
          </a:blip>
          <a:srcRect/>
          <a:stretch/>
        </p:blipFill>
        <p:spPr>
          <a:xfrm>
            <a:off x="2938824" y="5188177"/>
            <a:ext cx="3376775" cy="230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aphicFrame>
        <p:nvGraphicFramePr>
          <p:cNvPr id="207" name="Google Shape;207;p31"/>
          <p:cNvGraphicFramePr/>
          <p:nvPr/>
        </p:nvGraphicFramePr>
        <p:xfrm>
          <a:off x="453525" y="925638"/>
          <a:ext cx="2452700" cy="1524000"/>
        </p:xfrm>
        <a:graphic>
          <a:graphicData uri="http://schemas.openxmlformats.org/drawingml/2006/table">
            <a:tbl>
              <a:tblPr>
                <a:noFill/>
                <a:tableStyleId>{BE180142-BB68-4E9E-AB74-C8C475FC75ED}</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V4</a:t>
                      </a:r>
                      <a:endParaRPr sz="1200" b="1">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AUC: 0.67</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GINI: 0.34</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KS: 0.30</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8" name="Google Shape;208;p31"/>
          <p:cNvSpPr txBox="1"/>
          <p:nvPr/>
        </p:nvSpPr>
        <p:spPr>
          <a:xfrm>
            <a:off x="453525" y="2927100"/>
            <a:ext cx="60462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En esta versión se descarta la data de comportamiento interno, se añaden las variables disponibles de APC, se mantiene la información de pasivos y se realizó un tratamiento sobre las variables de ingreso (unificación) y de nacionalidad (transformación a variable dicotómica -Local, Extranjero-.</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Las métricas mejoran a la V1 en test, especialmente en el KS, aunque siguen por debajo del umbral óptimo en AUC (70).</a:t>
            </a:r>
            <a:endParaRPr sz="1200">
              <a:solidFill>
                <a:schemeClr val="dk1"/>
              </a:solidFill>
              <a:latin typeface="Montserrat"/>
              <a:ea typeface="Montserrat"/>
              <a:cs typeface="Montserrat"/>
              <a:sym typeface="Montserrat"/>
            </a:endParaRPr>
          </a:p>
        </p:txBody>
      </p:sp>
      <p:graphicFrame>
        <p:nvGraphicFramePr>
          <p:cNvPr id="209" name="Google Shape;209;p31"/>
          <p:cNvGraphicFramePr/>
          <p:nvPr/>
        </p:nvGraphicFramePr>
        <p:xfrm>
          <a:off x="453525" y="4792713"/>
          <a:ext cx="2452700" cy="1524000"/>
        </p:xfrm>
        <a:graphic>
          <a:graphicData uri="http://schemas.openxmlformats.org/drawingml/2006/table">
            <a:tbl>
              <a:tblPr>
                <a:noFill/>
                <a:tableStyleId>{BE180142-BB68-4E9E-AB74-C8C475FC75ED}</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V5</a:t>
                      </a:r>
                      <a:endParaRPr sz="1200" b="1">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AUC: 0.76</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GINI: 0.53</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KS: 0.38</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10" name="Google Shape;210;p31"/>
          <p:cNvSpPr txBox="1"/>
          <p:nvPr/>
        </p:nvSpPr>
        <p:spPr>
          <a:xfrm>
            <a:off x="453525" y="6794175"/>
            <a:ext cx="6046200" cy="166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Esta versión utiliza el máximo de información disponible, incluyendo información de APC, para la cual solo existe un nivel de match para poco menos del 5% de los registros totales de la muestra de desarrollo.</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br>
              <a:rPr lang="es-MX" sz="1200">
                <a:solidFill>
                  <a:schemeClr val="dk1"/>
                </a:solidFill>
                <a:latin typeface="Montserrat"/>
                <a:ea typeface="Montserrat"/>
                <a:cs typeface="Montserrat"/>
                <a:sym typeface="Montserrat"/>
              </a:rPr>
            </a:br>
            <a:r>
              <a:rPr lang="es-MX" sz="1200">
                <a:solidFill>
                  <a:schemeClr val="dk1"/>
                </a:solidFill>
                <a:latin typeface="Montserrat"/>
                <a:ea typeface="Montserrat"/>
                <a:cs typeface="Montserrat"/>
                <a:sym typeface="Montserrat"/>
              </a:rPr>
              <a:t>Las métricas mejoran en comparación a la V3 e incluye el tratamiento explicado en la V4.</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(Ver variables empleadas en la próxima página).</a:t>
            </a:r>
            <a:endParaRPr sz="1200">
              <a:solidFill>
                <a:schemeClr val="dk1"/>
              </a:solidFill>
              <a:latin typeface="Montserrat"/>
              <a:ea typeface="Montserrat"/>
              <a:cs typeface="Montserrat"/>
              <a:sym typeface="Montserrat"/>
            </a:endParaRPr>
          </a:p>
        </p:txBody>
      </p:sp>
      <p:pic>
        <p:nvPicPr>
          <p:cNvPr id="211" name="Google Shape;211;p31"/>
          <p:cNvPicPr preferRelativeResize="0"/>
          <p:nvPr/>
        </p:nvPicPr>
        <p:blipFill>
          <a:blip r:embed="rId3">
            <a:alphaModFix/>
          </a:blip>
          <a:stretch>
            <a:fillRect/>
          </a:stretch>
        </p:blipFill>
        <p:spPr>
          <a:xfrm>
            <a:off x="3116675" y="4404610"/>
            <a:ext cx="3021041" cy="2300225"/>
          </a:xfrm>
          <a:prstGeom prst="rect">
            <a:avLst/>
          </a:prstGeom>
          <a:noFill/>
          <a:ln>
            <a:noFill/>
          </a:ln>
        </p:spPr>
      </p:pic>
      <p:pic>
        <p:nvPicPr>
          <p:cNvPr id="212" name="Google Shape;212;p31"/>
          <p:cNvPicPr preferRelativeResize="0"/>
          <p:nvPr/>
        </p:nvPicPr>
        <p:blipFill>
          <a:blip r:embed="rId4">
            <a:alphaModFix/>
          </a:blip>
          <a:stretch>
            <a:fillRect/>
          </a:stretch>
        </p:blipFill>
        <p:spPr>
          <a:xfrm>
            <a:off x="3075587" y="537550"/>
            <a:ext cx="3103226" cy="230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7" name="Google Shape;217;p32"/>
          <p:cNvGraphicFramePr/>
          <p:nvPr/>
        </p:nvGraphicFramePr>
        <p:xfrm>
          <a:off x="405900" y="3878388"/>
          <a:ext cx="2452700" cy="1524000"/>
        </p:xfrm>
        <a:graphic>
          <a:graphicData uri="http://schemas.openxmlformats.org/drawingml/2006/table">
            <a:tbl>
              <a:tblPr>
                <a:noFill/>
                <a:tableStyleId>{BE180142-BB68-4E9E-AB74-C8C475FC75ED}</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V6</a:t>
                      </a:r>
                      <a:endParaRPr sz="1200" b="1">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AUC: 0.76</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GINI: 0.52</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s-MX" sz="1200">
                          <a:solidFill>
                            <a:schemeClr val="dk1"/>
                          </a:solidFill>
                          <a:latin typeface="Montserrat"/>
                          <a:ea typeface="Montserrat"/>
                          <a:cs typeface="Montserrat"/>
                          <a:sym typeface="Montserrat"/>
                        </a:rPr>
                        <a:t>KS: 0.38</a:t>
                      </a:r>
                      <a:endParaRPr sz="1200">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18" name="Google Shape;218;p32"/>
          <p:cNvSpPr txBox="1"/>
          <p:nvPr/>
        </p:nvSpPr>
        <p:spPr>
          <a:xfrm>
            <a:off x="405900" y="5879850"/>
            <a:ext cx="60462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Esta versión remueve las variables de APC pero mantiene los tratamientos de la V4. </a:t>
            </a:r>
            <a:br>
              <a:rPr lang="es-MX" sz="1200">
                <a:solidFill>
                  <a:schemeClr val="dk1"/>
                </a:solidFill>
                <a:latin typeface="Montserrat"/>
                <a:ea typeface="Montserrat"/>
                <a:cs typeface="Montserrat"/>
                <a:sym typeface="Montserrat"/>
              </a:rPr>
            </a:br>
            <a:br>
              <a:rPr lang="es-MX" sz="1200">
                <a:solidFill>
                  <a:schemeClr val="dk1"/>
                </a:solidFill>
                <a:latin typeface="Montserrat"/>
                <a:ea typeface="Montserrat"/>
                <a:cs typeface="Montserrat"/>
                <a:sym typeface="Montserrat"/>
              </a:rPr>
            </a:br>
            <a:r>
              <a:rPr lang="es-MX" sz="1200">
                <a:solidFill>
                  <a:schemeClr val="dk1"/>
                </a:solidFill>
                <a:latin typeface="Montserrat"/>
                <a:ea typeface="Montserrat"/>
                <a:cs typeface="Montserrat"/>
                <a:sym typeface="Montserrat"/>
              </a:rPr>
              <a:t>Las métricas mejoran sustancialmente en comparación a la V3 gracias al tratamiento sobre las variables de ingreso y nacionalidad.</a:t>
            </a:r>
            <a:endParaRPr sz="1200">
              <a:solidFill>
                <a:schemeClr val="dk1"/>
              </a:solidFill>
              <a:latin typeface="Montserrat"/>
              <a:ea typeface="Montserrat"/>
              <a:cs typeface="Montserrat"/>
              <a:sym typeface="Montserrat"/>
            </a:endParaRPr>
          </a:p>
        </p:txBody>
      </p:sp>
      <p:pic>
        <p:nvPicPr>
          <p:cNvPr id="219" name="Google Shape;219;p32"/>
          <p:cNvPicPr preferRelativeResize="0"/>
          <p:nvPr/>
        </p:nvPicPr>
        <p:blipFill>
          <a:blip r:embed="rId3">
            <a:alphaModFix/>
          </a:blip>
          <a:stretch>
            <a:fillRect/>
          </a:stretch>
        </p:blipFill>
        <p:spPr>
          <a:xfrm>
            <a:off x="3051652" y="3490287"/>
            <a:ext cx="3177521" cy="2300225"/>
          </a:xfrm>
          <a:prstGeom prst="rect">
            <a:avLst/>
          </a:prstGeom>
          <a:noFill/>
          <a:ln>
            <a:noFill/>
          </a:ln>
        </p:spPr>
      </p:pic>
      <p:pic>
        <p:nvPicPr>
          <p:cNvPr id="220" name="Google Shape;220;p32"/>
          <p:cNvPicPr preferRelativeResize="0"/>
          <p:nvPr/>
        </p:nvPicPr>
        <p:blipFill>
          <a:blip r:embed="rId4">
            <a:alphaModFix/>
          </a:blip>
          <a:stretch>
            <a:fillRect/>
          </a:stretch>
        </p:blipFill>
        <p:spPr>
          <a:xfrm>
            <a:off x="1362075" y="438150"/>
            <a:ext cx="4133850" cy="268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p:nvPr/>
        </p:nvSpPr>
        <p:spPr>
          <a:xfrm>
            <a:off x="1924660" y="712250"/>
            <a:ext cx="3008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323F4F"/>
                </a:solidFill>
                <a:latin typeface="Montserrat"/>
                <a:ea typeface="Montserrat"/>
                <a:cs typeface="Montserrat"/>
                <a:sym typeface="Montserrat"/>
              </a:rPr>
              <a:t>Índice</a:t>
            </a:r>
            <a:endParaRPr sz="1400" b="1" i="0" u="none" strike="noStrike" cap="none">
              <a:solidFill>
                <a:srgbClr val="323F4F"/>
              </a:solidFill>
              <a:latin typeface="Montserrat"/>
              <a:ea typeface="Montserrat"/>
              <a:cs typeface="Montserrat"/>
              <a:sym typeface="Montserrat"/>
            </a:endParaRPr>
          </a:p>
        </p:txBody>
      </p:sp>
      <p:sp>
        <p:nvSpPr>
          <p:cNvPr id="79" name="Google Shape;79;p15"/>
          <p:cNvSpPr txBox="1"/>
          <p:nvPr/>
        </p:nvSpPr>
        <p:spPr>
          <a:xfrm>
            <a:off x="347875" y="1302150"/>
            <a:ext cx="6046200" cy="5880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600"/>
              </a:spcBef>
              <a:spcAft>
                <a:spcPts val="0"/>
              </a:spcAft>
              <a:buClr>
                <a:srgbClr val="000000"/>
              </a:buClr>
              <a:buSzPts val="1200"/>
              <a:buFont typeface="Montserrat"/>
              <a:buChar char="●"/>
            </a:pPr>
            <a:r>
              <a:rPr lang="es-MX" sz="1200" b="1" dirty="0">
                <a:latin typeface="Montserrat"/>
                <a:ea typeface="Montserrat"/>
                <a:cs typeface="Montserrat"/>
                <a:sym typeface="Montserrat"/>
              </a:rPr>
              <a:t>Visión general</a:t>
            </a:r>
            <a:endParaRPr sz="1200" b="1" dirty="0">
              <a:latin typeface="Montserrat"/>
              <a:ea typeface="Montserrat"/>
              <a:cs typeface="Montserrat"/>
              <a:sym typeface="Montserrat"/>
            </a:endParaRPr>
          </a:p>
          <a:p>
            <a:pPr marL="457200" marR="0" lvl="0" indent="-304800" algn="l" rtl="0">
              <a:lnSpc>
                <a:spcPct val="150000"/>
              </a:lnSpc>
              <a:spcBef>
                <a:spcPts val="600"/>
              </a:spcBef>
              <a:spcAft>
                <a:spcPts val="0"/>
              </a:spcAft>
              <a:buClr>
                <a:srgbClr val="000000"/>
              </a:buClr>
              <a:buSzPts val="1200"/>
              <a:buFont typeface="Montserrat"/>
              <a:buChar char="●"/>
            </a:pPr>
            <a:r>
              <a:rPr lang="es-MX" sz="1200" b="1" dirty="0">
                <a:latin typeface="Montserrat"/>
                <a:ea typeface="Montserrat"/>
                <a:cs typeface="Montserrat"/>
                <a:sym typeface="Montserrat"/>
              </a:rPr>
              <a:t>Muestra de desarrollo: análisis descriptivo</a:t>
            </a:r>
            <a:r>
              <a:rPr lang="es-MX" sz="1200" b="1" i="0" u="none" strike="noStrike" cap="none" dirty="0">
                <a:solidFill>
                  <a:srgbClr val="000000"/>
                </a:solidFill>
                <a:latin typeface="Montserrat"/>
                <a:ea typeface="Montserrat"/>
                <a:cs typeface="Montserrat"/>
                <a:sym typeface="Montserrat"/>
              </a:rPr>
              <a:t> de la data</a:t>
            </a:r>
            <a:endParaRPr sz="1200" b="1" dirty="0">
              <a:latin typeface="Montserrat"/>
              <a:ea typeface="Montserrat"/>
              <a:cs typeface="Montserrat"/>
              <a:sym typeface="Montserrat"/>
            </a:endParaRPr>
          </a:p>
          <a:p>
            <a:pPr marL="457200" marR="0" lvl="0" indent="-304800" algn="l" rtl="0">
              <a:lnSpc>
                <a:spcPct val="150000"/>
              </a:lnSpc>
              <a:spcBef>
                <a:spcPts val="600"/>
              </a:spcBef>
              <a:spcAft>
                <a:spcPts val="0"/>
              </a:spcAft>
              <a:buSzPts val="1200"/>
              <a:buFont typeface="Montserrat"/>
              <a:buChar char="●"/>
            </a:pPr>
            <a:r>
              <a:rPr lang="es-MX" sz="1200" b="1" dirty="0">
                <a:solidFill>
                  <a:schemeClr val="dk1"/>
                </a:solidFill>
                <a:latin typeface="Montserrat"/>
                <a:ea typeface="Montserrat"/>
                <a:cs typeface="Montserrat"/>
                <a:sym typeface="Montserrat"/>
              </a:rPr>
              <a:t>Variable objetivo I: definición de la PD y Riesgo en el tiempo</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Variable objetivo II: Uso de las Reestructuraciones</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Variable objetivo III: Definición final de default</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Tratamiento de datos: Selección preliminar de variables explicativas</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Tratamiento de datos: </a:t>
            </a:r>
            <a:r>
              <a:rPr lang="es-MX" sz="1200" b="1" dirty="0" err="1">
                <a:solidFill>
                  <a:schemeClr val="dk1"/>
                </a:solidFill>
                <a:latin typeface="Montserrat"/>
                <a:ea typeface="Montserrat"/>
                <a:cs typeface="Montserrat"/>
                <a:sym typeface="Montserrat"/>
              </a:rPr>
              <a:t>Information</a:t>
            </a:r>
            <a:r>
              <a:rPr lang="es-MX" sz="1200" b="1" dirty="0">
                <a:solidFill>
                  <a:schemeClr val="dk1"/>
                </a:solidFill>
                <a:latin typeface="Montserrat"/>
                <a:ea typeface="Montserrat"/>
                <a:cs typeface="Montserrat"/>
                <a:sym typeface="Montserrat"/>
              </a:rPr>
              <a:t> </a:t>
            </a:r>
            <a:r>
              <a:rPr lang="es-MX" sz="1200" b="1" dirty="0" err="1">
                <a:solidFill>
                  <a:schemeClr val="dk1"/>
                </a:solidFill>
                <a:latin typeface="Montserrat"/>
                <a:ea typeface="Montserrat"/>
                <a:cs typeface="Montserrat"/>
                <a:sym typeface="Montserrat"/>
              </a:rPr>
              <a:t>Value</a:t>
            </a:r>
            <a:r>
              <a:rPr lang="es-MX" sz="1200" b="1" dirty="0">
                <a:solidFill>
                  <a:schemeClr val="dk1"/>
                </a:solidFill>
                <a:latin typeface="Montserrat"/>
                <a:ea typeface="Montserrat"/>
                <a:cs typeface="Montserrat"/>
                <a:sym typeface="Montserrat"/>
              </a:rPr>
              <a:t> (IV). Selección definitiva de variables explicativas</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Algoritmo: Descripción y aplicación</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Resultados: Entrenamiento y validación (Benchmarking)</a:t>
            </a:r>
            <a:endParaRPr sz="1200" b="1" dirty="0">
              <a:solidFill>
                <a:schemeClr val="dk1"/>
              </a:solidFill>
              <a:latin typeface="Montserrat"/>
              <a:ea typeface="Montserrat"/>
              <a:cs typeface="Montserrat"/>
              <a:sym typeface="Montserrat"/>
            </a:endParaRPr>
          </a:p>
          <a:p>
            <a:pPr marL="914400" marR="0" lvl="1"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Versiones (iteraciones) del modelo</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Modelo final</a:t>
            </a:r>
            <a:endParaRPr sz="1200" b="1" dirty="0">
              <a:solidFill>
                <a:schemeClr val="dk1"/>
              </a:solidFill>
              <a:latin typeface="Montserrat"/>
              <a:ea typeface="Montserrat"/>
              <a:cs typeface="Montserrat"/>
              <a:sym typeface="Montserrat"/>
            </a:endParaRPr>
          </a:p>
          <a:p>
            <a:pPr marL="914400" marR="0" lvl="1"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Tabla de performance</a:t>
            </a:r>
            <a:endParaRPr sz="1200" b="1" dirty="0">
              <a:solidFill>
                <a:schemeClr val="dk1"/>
              </a:solidFill>
              <a:latin typeface="Montserrat"/>
              <a:ea typeface="Montserrat"/>
              <a:cs typeface="Montserrat"/>
              <a:sym typeface="Montserrat"/>
            </a:endParaRPr>
          </a:p>
          <a:p>
            <a:pPr marL="457200" marR="0" lvl="0"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Interpretabilidad del modelo: </a:t>
            </a:r>
            <a:endParaRPr sz="1200" b="1" dirty="0">
              <a:solidFill>
                <a:schemeClr val="dk1"/>
              </a:solidFill>
              <a:latin typeface="Montserrat"/>
              <a:ea typeface="Montserrat"/>
              <a:cs typeface="Montserrat"/>
              <a:sym typeface="Montserrat"/>
            </a:endParaRPr>
          </a:p>
          <a:p>
            <a:pPr marL="914400" marR="0" lvl="1"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Análisis Shapley</a:t>
            </a:r>
            <a:endParaRPr sz="1200" b="1" dirty="0">
              <a:solidFill>
                <a:schemeClr val="dk1"/>
              </a:solidFill>
              <a:latin typeface="Montserrat"/>
              <a:ea typeface="Montserrat"/>
              <a:cs typeface="Montserrat"/>
              <a:sym typeface="Montserrat"/>
            </a:endParaRPr>
          </a:p>
          <a:p>
            <a:pPr marL="914400" marR="0" lvl="1" indent="-304800" algn="l" rtl="0">
              <a:lnSpc>
                <a:spcPct val="150000"/>
              </a:lnSpc>
              <a:spcBef>
                <a:spcPts val="600"/>
              </a:spcBef>
              <a:spcAft>
                <a:spcPts val="0"/>
              </a:spcAft>
              <a:buClr>
                <a:schemeClr val="dk1"/>
              </a:buClr>
              <a:buSzPts val="1200"/>
              <a:buFont typeface="Montserrat"/>
              <a:buChar char="○"/>
            </a:pPr>
            <a:r>
              <a:rPr lang="es-MX" sz="1200" b="1" dirty="0">
                <a:solidFill>
                  <a:schemeClr val="dk1"/>
                </a:solidFill>
                <a:latin typeface="Montserrat"/>
                <a:ea typeface="Montserrat"/>
                <a:cs typeface="Montserrat"/>
                <a:sym typeface="Montserrat"/>
              </a:rPr>
              <a:t>Categorías más riesgosas</a:t>
            </a:r>
            <a:endParaRPr sz="1200" b="1" dirty="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aphicFrame>
        <p:nvGraphicFramePr>
          <p:cNvPr id="225" name="Google Shape;225;p33"/>
          <p:cNvGraphicFramePr/>
          <p:nvPr/>
        </p:nvGraphicFramePr>
        <p:xfrm>
          <a:off x="453525" y="925638"/>
          <a:ext cx="2452700" cy="1524000"/>
        </p:xfrm>
        <a:graphic>
          <a:graphicData uri="http://schemas.openxmlformats.org/drawingml/2006/table">
            <a:tbl>
              <a:tblPr>
                <a:noFill/>
                <a:tableStyleId>{B14457CC-DDD9-4C6B-BDC1-25B0B6AA4A1C}</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b="1" u="none" strike="noStrike" cap="none">
                          <a:solidFill>
                            <a:schemeClr val="dk1"/>
                          </a:solidFill>
                          <a:latin typeface="Montserrat"/>
                          <a:ea typeface="Montserrat"/>
                          <a:cs typeface="Montserrat"/>
                          <a:sym typeface="Montserrat"/>
                        </a:rPr>
                        <a:t>V7</a:t>
                      </a:r>
                      <a:endParaRPr sz="12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AUC: 0.76</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GINI: 0.52</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KS: 0.39</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26" name="Google Shape;226;p33"/>
          <p:cNvSpPr txBox="1"/>
          <p:nvPr/>
        </p:nvSpPr>
        <p:spPr>
          <a:xfrm>
            <a:off x="453525" y="2927100"/>
            <a:ext cx="60462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s-MX" sz="1200" b="0" i="0" u="none" strike="noStrike" cap="none">
                <a:solidFill>
                  <a:schemeClr val="dk1"/>
                </a:solidFill>
                <a:latin typeface="Montserrat"/>
                <a:ea typeface="Montserrat"/>
                <a:cs typeface="Montserrat"/>
                <a:sym typeface="Montserrat"/>
              </a:rPr>
              <a:t>En esta versión utiliza toda la información disponible y los tratamientos de versiones anteriores. Se reemplazaron las variables de Saldos por un ratio que combina éstas últimas con el ingreso mensual.</a:t>
            </a: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r>
              <a:rPr lang="es-MX" sz="1200" b="0" i="0" u="none" strike="noStrike" cap="none">
                <a:solidFill>
                  <a:schemeClr val="dk1"/>
                </a:solidFill>
                <a:latin typeface="Montserrat"/>
                <a:ea typeface="Montserrat"/>
                <a:cs typeface="Montserrat"/>
                <a:sym typeface="Montserrat"/>
              </a:rPr>
              <a:t>El KS mejora (el más alto obtenido hasta ahora), el AUC y GINI disminuyen ligeramente en comparación a otras versiones.</a:t>
            </a:r>
            <a:endParaRPr sz="1200" b="0" i="0" u="none" strike="noStrike" cap="none">
              <a:solidFill>
                <a:schemeClr val="dk1"/>
              </a:solidFill>
              <a:latin typeface="Montserrat"/>
              <a:ea typeface="Montserrat"/>
              <a:cs typeface="Montserrat"/>
              <a:sym typeface="Montserrat"/>
            </a:endParaRPr>
          </a:p>
        </p:txBody>
      </p:sp>
      <p:graphicFrame>
        <p:nvGraphicFramePr>
          <p:cNvPr id="227" name="Google Shape;227;p33"/>
          <p:cNvGraphicFramePr/>
          <p:nvPr/>
        </p:nvGraphicFramePr>
        <p:xfrm>
          <a:off x="453525" y="4792713"/>
          <a:ext cx="2452700" cy="1524000"/>
        </p:xfrm>
        <a:graphic>
          <a:graphicData uri="http://schemas.openxmlformats.org/drawingml/2006/table">
            <a:tbl>
              <a:tblPr>
                <a:noFill/>
                <a:tableStyleId>{B14457CC-DDD9-4C6B-BDC1-25B0B6AA4A1C}</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b="1" u="none" strike="noStrike" cap="none">
                          <a:solidFill>
                            <a:schemeClr val="dk1"/>
                          </a:solidFill>
                          <a:latin typeface="Montserrat"/>
                          <a:ea typeface="Montserrat"/>
                          <a:cs typeface="Montserrat"/>
                          <a:sym typeface="Montserrat"/>
                        </a:rPr>
                        <a:t>V8</a:t>
                      </a:r>
                      <a:endParaRPr sz="12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AUC: 0.68</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GINI: 0.37</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KS: 0.31</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28" name="Google Shape;228;p33"/>
          <p:cNvSpPr txBox="1"/>
          <p:nvPr/>
        </p:nvSpPr>
        <p:spPr>
          <a:xfrm>
            <a:off x="453525" y="6794175"/>
            <a:ext cx="6046200" cy="1477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Esta versión solo utiliza información de pasivos y APC, mantiene las transformaciones a las variables de versiones anteriores e incorpora los ratios de saldos con ingreso mensual.</a:t>
            </a: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En comparación al resto de versiones sin comportamiento interno, el KS y el GINI presentan un incremento sustancial. El AUC aumenta ligeramente y se acerca al 70%. Mejores métricas hasta ahora para este tipo de modelo.</a:t>
            </a:r>
            <a:endParaRPr sz="1200" b="0" i="0" u="none" strike="noStrike" cap="none">
              <a:solidFill>
                <a:schemeClr val="dk1"/>
              </a:solidFill>
              <a:latin typeface="Montserrat"/>
              <a:ea typeface="Montserrat"/>
              <a:cs typeface="Montserrat"/>
              <a:sym typeface="Montserrat"/>
            </a:endParaRPr>
          </a:p>
        </p:txBody>
      </p:sp>
      <p:pic>
        <p:nvPicPr>
          <p:cNvPr id="229" name="Google Shape;229;p33"/>
          <p:cNvPicPr preferRelativeResize="0"/>
          <p:nvPr/>
        </p:nvPicPr>
        <p:blipFill rotWithShape="1">
          <a:blip r:embed="rId3">
            <a:alphaModFix/>
          </a:blip>
          <a:srcRect/>
          <a:stretch/>
        </p:blipFill>
        <p:spPr>
          <a:xfrm>
            <a:off x="3022075" y="533662"/>
            <a:ext cx="3101677" cy="2307975"/>
          </a:xfrm>
          <a:prstGeom prst="rect">
            <a:avLst/>
          </a:prstGeom>
          <a:noFill/>
          <a:ln>
            <a:noFill/>
          </a:ln>
        </p:spPr>
      </p:pic>
      <p:pic>
        <p:nvPicPr>
          <p:cNvPr id="230" name="Google Shape;230;p33"/>
          <p:cNvPicPr preferRelativeResize="0"/>
          <p:nvPr/>
        </p:nvPicPr>
        <p:blipFill rotWithShape="1">
          <a:blip r:embed="rId4">
            <a:alphaModFix/>
          </a:blip>
          <a:srcRect/>
          <a:stretch/>
        </p:blipFill>
        <p:spPr>
          <a:xfrm>
            <a:off x="3058625" y="4358460"/>
            <a:ext cx="3028576" cy="22973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aphicFrame>
        <p:nvGraphicFramePr>
          <p:cNvPr id="235" name="Google Shape;235;p34"/>
          <p:cNvGraphicFramePr/>
          <p:nvPr/>
        </p:nvGraphicFramePr>
        <p:xfrm>
          <a:off x="136025" y="925638"/>
          <a:ext cx="2452700" cy="1524000"/>
        </p:xfrm>
        <a:graphic>
          <a:graphicData uri="http://schemas.openxmlformats.org/drawingml/2006/table">
            <a:tbl>
              <a:tblPr>
                <a:noFill/>
                <a:tableStyleId>{B14457CC-DDD9-4C6B-BDC1-25B0B6AA4A1C}</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b="1" u="none" strike="noStrike" cap="none">
                          <a:solidFill>
                            <a:schemeClr val="dk1"/>
                          </a:solidFill>
                          <a:latin typeface="Montserrat"/>
                          <a:ea typeface="Montserrat"/>
                          <a:cs typeface="Montserrat"/>
                          <a:sym typeface="Montserrat"/>
                        </a:rPr>
                        <a:t>V9</a:t>
                      </a:r>
                      <a:endParaRPr sz="12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AUC: 0.69</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GINI: 0.39</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KS: 0.32</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36" name="Google Shape;236;p34"/>
          <p:cNvSpPr txBox="1"/>
          <p:nvPr/>
        </p:nvSpPr>
        <p:spPr>
          <a:xfrm>
            <a:off x="405900" y="3741018"/>
            <a:ext cx="6046200" cy="314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Esta versión solo utiliza información de pasivos y APC, mantiene las transformaciones a las variables de versiones anteriores  e incorpora el porcentaje de endeudamiento aproximado como monto_cuotas/ingreso_mensual.</a:t>
            </a: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En comparación al resto de versiones sin comportamiento interno, el KS y el GINI presentan un incremento sustancial. El AUC aumenta ligeramente y se acerca al 70%. Mejores métricas hasta ahora para este tipo de modelo.</a:t>
            </a: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Aspectos relevantes:</a:t>
            </a: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171450" marR="0" lvl="0" indent="-171450" algn="just" rtl="0">
              <a:lnSpc>
                <a:spcPct val="100000"/>
              </a:lnSpc>
              <a:spcBef>
                <a:spcPts val="0"/>
              </a:spcBef>
              <a:spcAft>
                <a:spcPts val="0"/>
              </a:spcAft>
              <a:buClr>
                <a:srgbClr val="000000"/>
              </a:buClr>
              <a:buSzPts val="1200"/>
              <a:buFont typeface="Arial"/>
              <a:buChar char="-"/>
            </a:pPr>
            <a:r>
              <a:rPr lang="es-MX" sz="1200" b="0" i="0" u="none" strike="noStrike" cap="none">
                <a:solidFill>
                  <a:schemeClr val="dk1"/>
                </a:solidFill>
                <a:latin typeface="Montserrat"/>
                <a:ea typeface="Montserrat"/>
                <a:cs typeface="Montserrat"/>
                <a:sym typeface="Montserrat"/>
              </a:rPr>
              <a:t>En esta versión se recibió el cruce del apc de parte del cliente, lo que </a:t>
            </a:r>
            <a:r>
              <a:rPr lang="es-MX" sz="1200">
                <a:solidFill>
                  <a:schemeClr val="dk1"/>
                </a:solidFill>
                <a:latin typeface="Montserrat"/>
                <a:ea typeface="Montserrat"/>
                <a:cs typeface="Montserrat"/>
                <a:sym typeface="Montserrat"/>
              </a:rPr>
              <a:t>aumentó</a:t>
            </a:r>
            <a:r>
              <a:rPr lang="es-MX" sz="1200" b="0" i="0" u="none" strike="noStrike" cap="none">
                <a:solidFill>
                  <a:schemeClr val="dk1"/>
                </a:solidFill>
                <a:latin typeface="Montserrat"/>
                <a:ea typeface="Montserrat"/>
                <a:cs typeface="Montserrat"/>
                <a:sym typeface="Montserrat"/>
              </a:rPr>
              <a:t> el porcentaje de match de un 5% a un 29% de las bases de datos lo que incidió en el aumento de las métricas.</a:t>
            </a: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None/>
            </a:pPr>
            <a:endParaRPr sz="120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s-MX" sz="1200" b="1">
                <a:solidFill>
                  <a:schemeClr val="dk1"/>
                </a:solidFill>
                <a:latin typeface="Montserrat"/>
                <a:ea typeface="Montserrat"/>
                <a:cs typeface="Montserrat"/>
                <a:sym typeface="Montserrat"/>
              </a:rPr>
              <a:t>VERSIÓN SELECCIONADA PARA EL PASO A PRODUCCIÓN</a:t>
            </a:r>
            <a:endParaRPr sz="1200" b="1">
              <a:solidFill>
                <a:schemeClr val="dk1"/>
              </a:solidFill>
              <a:latin typeface="Montserrat"/>
              <a:ea typeface="Montserrat"/>
              <a:cs typeface="Montserrat"/>
              <a:sym typeface="Montserrat"/>
            </a:endParaRPr>
          </a:p>
        </p:txBody>
      </p:sp>
      <p:pic>
        <p:nvPicPr>
          <p:cNvPr id="237" name="Google Shape;237;p34"/>
          <p:cNvPicPr preferRelativeResize="0"/>
          <p:nvPr/>
        </p:nvPicPr>
        <p:blipFill rotWithShape="1">
          <a:blip r:embed="rId3">
            <a:alphaModFix/>
          </a:blip>
          <a:srcRect/>
          <a:stretch/>
        </p:blipFill>
        <p:spPr>
          <a:xfrm>
            <a:off x="2211777" y="423988"/>
            <a:ext cx="4115000" cy="308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242" name="Google Shape;242;p35"/>
          <p:cNvGraphicFramePr/>
          <p:nvPr/>
        </p:nvGraphicFramePr>
        <p:xfrm>
          <a:off x="-69545" y="2697480"/>
          <a:ext cx="2452700" cy="1524000"/>
        </p:xfrm>
        <a:graphic>
          <a:graphicData uri="http://schemas.openxmlformats.org/drawingml/2006/table">
            <a:tbl>
              <a:tblPr>
                <a:noFill/>
                <a:tableStyleId>{B14457CC-DDD9-4C6B-BDC1-25B0B6AA4A1C}</a:tableStyleId>
              </a:tblPr>
              <a:tblGrid>
                <a:gridCol w="24527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b="1" u="none" strike="noStrike" cap="none">
                          <a:solidFill>
                            <a:schemeClr val="dk1"/>
                          </a:solidFill>
                          <a:latin typeface="Montserrat"/>
                          <a:ea typeface="Montserrat"/>
                          <a:cs typeface="Montserrat"/>
                          <a:sym typeface="Montserrat"/>
                        </a:rPr>
                        <a:t>V10</a:t>
                      </a:r>
                      <a:endParaRPr sz="12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AUC: 0.71</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GINI: 0.41</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200"/>
                        <a:buFont typeface="Arial"/>
                        <a:buNone/>
                      </a:pPr>
                      <a:r>
                        <a:rPr lang="es-MX" sz="1200" u="none" strike="noStrike" cap="none">
                          <a:solidFill>
                            <a:schemeClr val="dk1"/>
                          </a:solidFill>
                          <a:latin typeface="Montserrat"/>
                          <a:ea typeface="Montserrat"/>
                          <a:cs typeface="Montserrat"/>
                          <a:sym typeface="Montserrat"/>
                        </a:rPr>
                        <a:t>KS: 0.32</a:t>
                      </a:r>
                      <a:endParaRPr sz="1200"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3" name="Google Shape;243;p35"/>
          <p:cNvSpPr txBox="1"/>
          <p:nvPr/>
        </p:nvSpPr>
        <p:spPr>
          <a:xfrm>
            <a:off x="1524297" y="344925"/>
            <a:ext cx="3809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sz="1400" b="1" i="0" u="none" strike="noStrike" cap="none">
                <a:solidFill>
                  <a:srgbClr val="323F4F"/>
                </a:solidFill>
                <a:latin typeface="Montserrat"/>
                <a:ea typeface="Montserrat"/>
                <a:cs typeface="Montserrat"/>
                <a:sym typeface="Montserrat"/>
              </a:rPr>
              <a:t>Modelo con Data Telco</a:t>
            </a:r>
            <a:endParaRPr sz="1400" b="1" i="0" u="none" strike="noStrike" cap="none">
              <a:solidFill>
                <a:srgbClr val="323F4F"/>
              </a:solidFill>
              <a:latin typeface="Montserrat"/>
              <a:ea typeface="Montserrat"/>
              <a:cs typeface="Montserrat"/>
              <a:sym typeface="Montserrat"/>
            </a:endParaRPr>
          </a:p>
        </p:txBody>
      </p:sp>
      <p:pic>
        <p:nvPicPr>
          <p:cNvPr id="244" name="Google Shape;244;p35"/>
          <p:cNvPicPr preferRelativeResize="0"/>
          <p:nvPr/>
        </p:nvPicPr>
        <p:blipFill rotWithShape="1">
          <a:blip r:embed="rId3">
            <a:alphaModFix/>
          </a:blip>
          <a:srcRect/>
          <a:stretch/>
        </p:blipFill>
        <p:spPr>
          <a:xfrm>
            <a:off x="2245995" y="2101388"/>
            <a:ext cx="3966482" cy="3005743"/>
          </a:xfrm>
          <a:prstGeom prst="rect">
            <a:avLst/>
          </a:prstGeom>
          <a:noFill/>
          <a:ln>
            <a:noFill/>
          </a:ln>
        </p:spPr>
      </p:pic>
      <p:graphicFrame>
        <p:nvGraphicFramePr>
          <p:cNvPr id="245" name="Google Shape;245;p35"/>
          <p:cNvGraphicFramePr/>
          <p:nvPr/>
        </p:nvGraphicFramePr>
        <p:xfrm>
          <a:off x="1598294" y="6497514"/>
          <a:ext cx="3829050" cy="1542900"/>
        </p:xfrm>
        <a:graphic>
          <a:graphicData uri="http://schemas.openxmlformats.org/drawingml/2006/table">
            <a:tbl>
              <a:tblPr>
                <a:noFill/>
                <a:tableStyleId>{792F7F48-0BBC-4046-898F-FC631AB85C5F}</a:tableStyleId>
              </a:tblPr>
              <a:tblGrid>
                <a:gridCol w="1732425">
                  <a:extLst>
                    <a:ext uri="{9D8B030D-6E8A-4147-A177-3AD203B41FA5}">
                      <a16:colId xmlns:a16="http://schemas.microsoft.com/office/drawing/2014/main" val="20000"/>
                    </a:ext>
                  </a:extLst>
                </a:gridCol>
                <a:gridCol w="692200">
                  <a:extLst>
                    <a:ext uri="{9D8B030D-6E8A-4147-A177-3AD203B41FA5}">
                      <a16:colId xmlns:a16="http://schemas.microsoft.com/office/drawing/2014/main" val="20001"/>
                    </a:ext>
                  </a:extLst>
                </a:gridCol>
                <a:gridCol w="764000">
                  <a:extLst>
                    <a:ext uri="{9D8B030D-6E8A-4147-A177-3AD203B41FA5}">
                      <a16:colId xmlns:a16="http://schemas.microsoft.com/office/drawing/2014/main" val="20002"/>
                    </a:ext>
                  </a:extLst>
                </a:gridCol>
                <a:gridCol w="640425">
                  <a:extLst>
                    <a:ext uri="{9D8B030D-6E8A-4147-A177-3AD203B41FA5}">
                      <a16:colId xmlns:a16="http://schemas.microsoft.com/office/drawing/2014/main" val="20003"/>
                    </a:ext>
                  </a:extLst>
                </a:gridCol>
              </a:tblGrid>
              <a:tr h="384650">
                <a:tc>
                  <a:txBody>
                    <a:bodyPr/>
                    <a:lstStyle/>
                    <a:p>
                      <a:pPr marL="0" marR="0" lvl="0" indent="0" algn="ctr" rtl="0">
                        <a:lnSpc>
                          <a:spcPct val="100000"/>
                        </a:lnSpc>
                        <a:spcBef>
                          <a:spcPts val="0"/>
                        </a:spcBef>
                        <a:spcAft>
                          <a:spcPts val="0"/>
                        </a:spcAft>
                        <a:buClr>
                          <a:srgbClr val="000000"/>
                        </a:buClr>
                        <a:buSzPts val="1000"/>
                        <a:buFont typeface="Arial"/>
                        <a:buNone/>
                      </a:pPr>
                      <a:r>
                        <a:rPr lang="es-MX" sz="1000" b="1" u="none" strike="noStrike" cap="none">
                          <a:solidFill>
                            <a:schemeClr val="dk1"/>
                          </a:solidFill>
                          <a:latin typeface="Montserrat"/>
                          <a:ea typeface="Montserrat"/>
                          <a:cs typeface="Montserrat"/>
                          <a:sym typeface="Montserrat"/>
                        </a:rPr>
                        <a:t>Version Modelo </a:t>
                      </a:r>
                      <a:endParaRPr sz="10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u="none" strike="noStrike" cap="none">
                          <a:solidFill>
                            <a:schemeClr val="dk1"/>
                          </a:solidFill>
                          <a:latin typeface="Montserrat"/>
                          <a:ea typeface="Montserrat"/>
                          <a:cs typeface="Montserrat"/>
                          <a:sym typeface="Montserrat"/>
                        </a:rPr>
                        <a:t>AUC</a:t>
                      </a:r>
                      <a:endParaRPr sz="10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u="none" strike="noStrike" cap="none">
                          <a:solidFill>
                            <a:schemeClr val="dk1"/>
                          </a:solidFill>
                          <a:latin typeface="Montserrat"/>
                          <a:ea typeface="Montserrat"/>
                          <a:cs typeface="Montserrat"/>
                          <a:sym typeface="Montserrat"/>
                        </a:rPr>
                        <a:t>Gini</a:t>
                      </a:r>
                      <a:endParaRPr sz="10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u="none" strike="noStrike" cap="none">
                          <a:solidFill>
                            <a:schemeClr val="dk1"/>
                          </a:solidFill>
                          <a:latin typeface="Montserrat"/>
                          <a:ea typeface="Montserrat"/>
                          <a:cs typeface="Montserrat"/>
                          <a:sym typeface="Montserrat"/>
                        </a:rPr>
                        <a:t>KS</a:t>
                      </a:r>
                      <a:endParaRPr sz="1000" b="1" u="none" strike="noStrike" cap="none">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32475">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V9</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0.6936</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0.39</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0.32</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0525">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V10</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0.7060</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0.41</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u="none" strike="noStrike" cap="none">
                          <a:solidFill>
                            <a:schemeClr val="dk1"/>
                          </a:solidFill>
                          <a:latin typeface="Montserrat"/>
                          <a:ea typeface="Montserrat"/>
                          <a:cs typeface="Montserrat"/>
                          <a:sym typeface="Montserrat"/>
                        </a:rPr>
                        <a:t>0.32</a:t>
                      </a:r>
                      <a:endParaRPr sz="1000" u="none" strike="noStrike" cap="none">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5275">
                <a:tc>
                  <a:txBody>
                    <a:bodyPr/>
                    <a:lstStyle/>
                    <a:p>
                      <a:pPr marL="0" marR="0" lvl="0" indent="0" algn="ctr" rtl="0">
                        <a:lnSpc>
                          <a:spcPct val="100000"/>
                        </a:lnSpc>
                        <a:spcBef>
                          <a:spcPts val="0"/>
                        </a:spcBef>
                        <a:spcAft>
                          <a:spcPts val="0"/>
                        </a:spcAft>
                        <a:buClr>
                          <a:srgbClr val="000000"/>
                        </a:buClr>
                        <a:buSzPts val="1000"/>
                        <a:buFont typeface="Arial"/>
                        <a:buNone/>
                      </a:pPr>
                      <a:r>
                        <a:rPr lang="es-MX" sz="1000" b="1">
                          <a:solidFill>
                            <a:schemeClr val="dk1"/>
                          </a:solidFill>
                          <a:latin typeface="Montserrat"/>
                          <a:ea typeface="Montserrat"/>
                          <a:cs typeface="Montserrat"/>
                          <a:sym typeface="Montserrat"/>
                        </a:rPr>
                        <a:t>Mejora</a:t>
                      </a:r>
                      <a:endParaRPr sz="1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a:solidFill>
                            <a:schemeClr val="dk1"/>
                          </a:solidFill>
                          <a:latin typeface="Montserrat"/>
                          <a:ea typeface="Montserrat"/>
                          <a:cs typeface="Montserrat"/>
                          <a:sym typeface="Montserrat"/>
                        </a:rPr>
                        <a:t>+1.79%</a:t>
                      </a:r>
                      <a:endParaRPr sz="1000" b="1">
                        <a:solidFill>
                          <a:schemeClr val="dk1"/>
                        </a:solidFill>
                        <a:latin typeface="Montserrat"/>
                        <a:ea typeface="Montserrat"/>
                        <a:cs typeface="Montserrat"/>
                        <a:sym typeface="Montserrat"/>
                      </a:endParaRPr>
                    </a:p>
                  </a:txBody>
                  <a:tcPr marL="7625" marR="7625" marT="7625"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a:solidFill>
                            <a:schemeClr val="dk1"/>
                          </a:solidFill>
                          <a:latin typeface="Montserrat"/>
                          <a:ea typeface="Montserrat"/>
                          <a:cs typeface="Montserrat"/>
                          <a:sym typeface="Montserrat"/>
                        </a:rPr>
                        <a:t>+5.13%</a:t>
                      </a:r>
                      <a:endParaRPr sz="1000" b="1">
                        <a:solidFill>
                          <a:schemeClr val="dk1"/>
                        </a:solidFill>
                        <a:latin typeface="Montserrat"/>
                        <a:ea typeface="Montserrat"/>
                        <a:cs typeface="Montserrat"/>
                        <a:sym typeface="Montserrat"/>
                      </a:endParaRPr>
                    </a:p>
                  </a:txBody>
                  <a:tcPr marL="7625" marR="7625" marT="7625"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a:solidFill>
                            <a:schemeClr val="dk1"/>
                          </a:solidFill>
                          <a:latin typeface="Montserrat"/>
                          <a:ea typeface="Montserrat"/>
                          <a:cs typeface="Montserrat"/>
                          <a:sym typeface="Montserrat"/>
                        </a:rPr>
                        <a:t>-</a:t>
                      </a:r>
                      <a:endParaRPr sz="1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6" name="Google Shape;246;p35"/>
          <p:cNvSpPr txBox="1"/>
          <p:nvPr/>
        </p:nvSpPr>
        <p:spPr>
          <a:xfrm>
            <a:off x="558300" y="881377"/>
            <a:ext cx="60462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Esta versión utiliza información de pasivos y APC, mantiene las transformaciones a las variables de versiones anteriores  e incorpora variables de data telco.</a:t>
            </a:r>
            <a:endParaRPr sz="1200" b="0" i="0" u="none" strike="noStrike" cap="none">
              <a:solidFill>
                <a:schemeClr val="dk1"/>
              </a:solidFill>
              <a:latin typeface="Montserrat"/>
              <a:ea typeface="Montserrat"/>
              <a:cs typeface="Montserrat"/>
              <a:sym typeface="Montserrat"/>
            </a:endParaRPr>
          </a:p>
        </p:txBody>
      </p:sp>
      <p:sp>
        <p:nvSpPr>
          <p:cNvPr id="247" name="Google Shape;247;p35"/>
          <p:cNvSpPr txBox="1"/>
          <p:nvPr/>
        </p:nvSpPr>
        <p:spPr>
          <a:xfrm>
            <a:off x="489718" y="5298950"/>
            <a:ext cx="60462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En comparación con la versión V9 sin ninguna variable alternativa, el AUC aumenta ligeramente a un 70.6%, teniendo un incremento porcentual del 1.79% respecto a la versión anterior.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p:nvPr/>
        </p:nvSpPr>
        <p:spPr>
          <a:xfrm>
            <a:off x="1100100" y="744675"/>
            <a:ext cx="4657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Modelo final: Tabla de performance V9 (Deciles)</a:t>
            </a:r>
            <a:endParaRPr b="1">
              <a:solidFill>
                <a:srgbClr val="323F4F"/>
              </a:solidFill>
              <a:latin typeface="Montserrat"/>
              <a:ea typeface="Montserrat"/>
              <a:cs typeface="Montserrat"/>
              <a:sym typeface="Montserrat"/>
            </a:endParaRPr>
          </a:p>
        </p:txBody>
      </p:sp>
      <p:sp>
        <p:nvSpPr>
          <p:cNvPr id="253" name="Google Shape;253;p36"/>
          <p:cNvSpPr txBox="1"/>
          <p:nvPr/>
        </p:nvSpPr>
        <p:spPr>
          <a:xfrm>
            <a:off x="1090596" y="1052487"/>
            <a:ext cx="46578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6"/>
          <p:cNvSpPr txBox="1"/>
          <p:nvPr/>
        </p:nvSpPr>
        <p:spPr>
          <a:xfrm>
            <a:off x="704855" y="1052477"/>
            <a:ext cx="5448300" cy="1477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s-MX" sz="1200" b="0" i="0" u="none" strike="noStrike" cap="none" dirty="0">
                <a:solidFill>
                  <a:srgbClr val="010B38"/>
                </a:solidFill>
                <a:latin typeface="Montserrat"/>
                <a:ea typeface="Montserrat"/>
                <a:cs typeface="Montserrat"/>
                <a:sym typeface="Montserrat"/>
              </a:rPr>
              <a:t>En el siguiente análisis se presenta como se distribuyen los 3,341  registros de los créditos aprobados por el banco de acuerdo al Score que les asigna el modelo</a:t>
            </a:r>
            <a:r>
              <a:rPr lang="es-MX" sz="1200" dirty="0">
                <a:solidFill>
                  <a:srgbClr val="010B38"/>
                </a:solidFill>
                <a:latin typeface="Montserrat"/>
                <a:ea typeface="Montserrat"/>
                <a:cs typeface="Montserrat"/>
                <a:sym typeface="Montserrat"/>
              </a:rPr>
              <a:t> en cuantiles con igual cantidad de casos (10% c/u)</a:t>
            </a:r>
            <a:r>
              <a:rPr lang="es-MX" sz="1200" b="0" i="0" u="none" strike="noStrike" cap="none" dirty="0">
                <a:solidFill>
                  <a:srgbClr val="010B38"/>
                </a:solidFill>
                <a:latin typeface="Montserrat"/>
                <a:ea typeface="Montserrat"/>
                <a:cs typeface="Montserrat"/>
                <a:sym typeface="Montserrat"/>
              </a:rPr>
              <a:t>.</a:t>
            </a:r>
            <a:endParaRPr sz="1200" dirty="0">
              <a:solidFill>
                <a:srgbClr val="010B38"/>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100"/>
              <a:buFont typeface="Arial"/>
              <a:buNone/>
            </a:pPr>
            <a:endParaRPr sz="1200" dirty="0">
              <a:solidFill>
                <a:srgbClr val="010B38"/>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100"/>
              <a:buFont typeface="Arial"/>
              <a:buNone/>
            </a:pPr>
            <a:r>
              <a:rPr lang="es-MX" sz="1200" b="0" i="0" u="none" strike="noStrike" cap="none" dirty="0">
                <a:solidFill>
                  <a:srgbClr val="010B38"/>
                </a:solidFill>
                <a:latin typeface="Montserrat"/>
                <a:ea typeface="Montserrat"/>
                <a:cs typeface="Montserrat"/>
                <a:sym typeface="Montserrat"/>
              </a:rPr>
              <a:t>Este análisis es fundamental para la definición de estrategias y políticas de otorgamiento de créditos. </a:t>
            </a:r>
            <a:endParaRPr sz="1200" b="0" i="0" u="none" strike="noStrike" cap="none" dirty="0">
              <a:solidFill>
                <a:srgbClr val="010B38"/>
              </a:solidFill>
              <a:latin typeface="Montserrat"/>
              <a:ea typeface="Montserrat"/>
              <a:cs typeface="Montserrat"/>
              <a:sym typeface="Montserrat"/>
            </a:endParaRPr>
          </a:p>
        </p:txBody>
      </p:sp>
      <p:sp>
        <p:nvSpPr>
          <p:cNvPr id="255" name="Google Shape;255;p36"/>
          <p:cNvSpPr txBox="1"/>
          <p:nvPr/>
        </p:nvSpPr>
        <p:spPr>
          <a:xfrm>
            <a:off x="514350" y="5697227"/>
            <a:ext cx="6010200" cy="2031900"/>
          </a:xfrm>
          <a:prstGeom prst="rect">
            <a:avLst/>
          </a:prstGeom>
          <a:noFill/>
          <a:ln>
            <a:noFill/>
          </a:ln>
        </p:spPr>
        <p:txBody>
          <a:bodyPr spcFirstLastPara="1" wrap="square" lIns="91425" tIns="91425" rIns="91425" bIns="91425" anchor="t" anchorCtr="0">
            <a:spAutoFit/>
          </a:bodyPr>
          <a:lstStyle/>
          <a:p>
            <a:pPr marL="0" lvl="0" indent="-304800" algn="l" rtl="0">
              <a:spcBef>
                <a:spcPts val="140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Grupo: Identificador del cuantil</a:t>
            </a:r>
            <a:endParaRPr sz="1200">
              <a:solidFill>
                <a:srgbClr val="222222"/>
              </a:solidFill>
              <a:latin typeface="Montserrat"/>
              <a:ea typeface="Montserrat"/>
              <a:cs typeface="Montserrat"/>
              <a:sym typeface="Montserrat"/>
            </a:endParaRPr>
          </a:p>
          <a:p>
            <a:pPr marL="0" lvl="0" indent="-304800" algn="l" rtl="0">
              <a:spcBef>
                <a:spcPts val="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Score: Puntaje asignado por el modelo.</a:t>
            </a:r>
            <a:endParaRPr sz="1200">
              <a:solidFill>
                <a:srgbClr val="222222"/>
              </a:solidFill>
              <a:latin typeface="Montserrat"/>
              <a:ea typeface="Montserrat"/>
              <a:cs typeface="Montserrat"/>
              <a:sym typeface="Montserrat"/>
            </a:endParaRPr>
          </a:p>
          <a:p>
            <a:pPr marL="0" lvl="0" indent="-304800" algn="l" rtl="0">
              <a:spcBef>
                <a:spcPts val="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Total: Cantidad de casos en el grupo</a:t>
            </a:r>
            <a:endParaRPr sz="1200">
              <a:solidFill>
                <a:srgbClr val="222222"/>
              </a:solidFill>
              <a:latin typeface="Montserrat"/>
              <a:ea typeface="Montserrat"/>
              <a:cs typeface="Montserrat"/>
              <a:sym typeface="Montserrat"/>
            </a:endParaRPr>
          </a:p>
          <a:p>
            <a:pPr marL="0" marR="0" lvl="0" indent="-304800" algn="l" rtl="0">
              <a:lnSpc>
                <a:spcPct val="100000"/>
              </a:lnSpc>
              <a:spcBef>
                <a:spcPts val="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PD: Porcentaje de casos con la marca de “mal pagador” en el grupo.</a:t>
            </a:r>
            <a:endParaRPr sz="1200">
              <a:solidFill>
                <a:srgbClr val="222222"/>
              </a:solidFill>
              <a:latin typeface="Montserrat"/>
              <a:ea typeface="Montserrat"/>
              <a:cs typeface="Montserrat"/>
              <a:sym typeface="Montserrat"/>
            </a:endParaRPr>
          </a:p>
          <a:p>
            <a:pPr marL="0" marR="0" lvl="0" indent="-304800" algn="l" rtl="0">
              <a:lnSpc>
                <a:spcPct val="100000"/>
              </a:lnSpc>
              <a:spcBef>
                <a:spcPts val="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Odds: Cantidad de clientes “buenos pagadores” por cada “mal pagador”.</a:t>
            </a:r>
            <a:endParaRPr sz="1200">
              <a:solidFill>
                <a:srgbClr val="222222"/>
              </a:solidFill>
              <a:latin typeface="Montserrat"/>
              <a:ea typeface="Montserrat"/>
              <a:cs typeface="Montserrat"/>
              <a:sym typeface="Montserrat"/>
            </a:endParaRPr>
          </a:p>
          <a:p>
            <a:pPr marL="0" marR="0" lvl="0" indent="-304800" algn="l" rtl="0">
              <a:lnSpc>
                <a:spcPct val="100000"/>
              </a:lnSpc>
              <a:spcBef>
                <a:spcPts val="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PD Acumulada: Porcentaje acumulado de casos con la marca de “mal pagador”.</a:t>
            </a:r>
            <a:endParaRPr sz="1200">
              <a:solidFill>
                <a:srgbClr val="222222"/>
              </a:solidFill>
              <a:latin typeface="Montserrat"/>
              <a:ea typeface="Montserrat"/>
              <a:cs typeface="Montserrat"/>
              <a:sym typeface="Montserrat"/>
            </a:endParaRPr>
          </a:p>
          <a:p>
            <a:pPr marL="0" marR="0" lvl="0" indent="-304800" algn="l" rtl="0">
              <a:lnSpc>
                <a:spcPct val="100000"/>
              </a:lnSpc>
              <a:spcBef>
                <a:spcPts val="0"/>
              </a:spcBef>
              <a:spcAft>
                <a:spcPts val="0"/>
              </a:spcAft>
              <a:buClr>
                <a:srgbClr val="222222"/>
              </a:buClr>
              <a:buSzPts val="1200"/>
              <a:buFont typeface="Montserrat"/>
              <a:buChar char="●"/>
            </a:pPr>
            <a:r>
              <a:rPr lang="es-MX" sz="1200">
                <a:solidFill>
                  <a:srgbClr val="222222"/>
                </a:solidFill>
                <a:latin typeface="Montserrat"/>
                <a:ea typeface="Montserrat"/>
                <a:cs typeface="Montserrat"/>
                <a:sym typeface="Montserrat"/>
              </a:rPr>
              <a:t>Odds Acumulados: Cantidad acumulada de “buenos pagadores” por cada “mal pagador”.</a:t>
            </a:r>
            <a:endParaRPr sz="1200">
              <a:solidFill>
                <a:srgbClr val="222222"/>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200">
              <a:solidFill>
                <a:srgbClr val="222222"/>
              </a:solidFill>
              <a:latin typeface="Montserrat"/>
              <a:ea typeface="Montserrat"/>
              <a:cs typeface="Montserrat"/>
              <a:sym typeface="Montserrat"/>
            </a:endParaRPr>
          </a:p>
        </p:txBody>
      </p:sp>
      <p:graphicFrame>
        <p:nvGraphicFramePr>
          <p:cNvPr id="256" name="Google Shape;256;p36"/>
          <p:cNvGraphicFramePr/>
          <p:nvPr/>
        </p:nvGraphicFramePr>
        <p:xfrm>
          <a:off x="766724" y="2619983"/>
          <a:ext cx="5505450" cy="3005100"/>
        </p:xfrm>
        <a:graphic>
          <a:graphicData uri="http://schemas.openxmlformats.org/drawingml/2006/table">
            <a:tbl>
              <a:tblPr>
                <a:noFill/>
                <a:tableStyleId>{76B1AF39-6647-4058-8379-1B542B457EEC}</a:tableStyleId>
              </a:tblPr>
              <a:tblGrid>
                <a:gridCol w="609600">
                  <a:extLst>
                    <a:ext uri="{9D8B030D-6E8A-4147-A177-3AD203B41FA5}">
                      <a16:colId xmlns:a16="http://schemas.microsoft.com/office/drawing/2014/main" val="20000"/>
                    </a:ext>
                  </a:extLst>
                </a:gridCol>
                <a:gridCol w="737425">
                  <a:extLst>
                    <a:ext uri="{9D8B030D-6E8A-4147-A177-3AD203B41FA5}">
                      <a16:colId xmlns:a16="http://schemas.microsoft.com/office/drawing/2014/main" val="20001"/>
                    </a:ext>
                  </a:extLst>
                </a:gridCol>
                <a:gridCol w="586550">
                  <a:extLst>
                    <a:ext uri="{9D8B030D-6E8A-4147-A177-3AD203B41FA5}">
                      <a16:colId xmlns:a16="http://schemas.microsoft.com/office/drawing/2014/main" val="20002"/>
                    </a:ext>
                  </a:extLst>
                </a:gridCol>
                <a:gridCol w="695325">
                  <a:extLst>
                    <a:ext uri="{9D8B030D-6E8A-4147-A177-3AD203B41FA5}">
                      <a16:colId xmlns:a16="http://schemas.microsoft.com/office/drawing/2014/main" val="20003"/>
                    </a:ext>
                  </a:extLst>
                </a:gridCol>
                <a:gridCol w="619125">
                  <a:extLst>
                    <a:ext uri="{9D8B030D-6E8A-4147-A177-3AD203B41FA5}">
                      <a16:colId xmlns:a16="http://schemas.microsoft.com/office/drawing/2014/main" val="20004"/>
                    </a:ext>
                  </a:extLst>
                </a:gridCol>
                <a:gridCol w="600075">
                  <a:extLst>
                    <a:ext uri="{9D8B030D-6E8A-4147-A177-3AD203B41FA5}">
                      <a16:colId xmlns:a16="http://schemas.microsoft.com/office/drawing/2014/main" val="20005"/>
                    </a:ext>
                  </a:extLst>
                </a:gridCol>
                <a:gridCol w="885825">
                  <a:extLst>
                    <a:ext uri="{9D8B030D-6E8A-4147-A177-3AD203B41FA5}">
                      <a16:colId xmlns:a16="http://schemas.microsoft.com/office/drawing/2014/main" val="20006"/>
                    </a:ext>
                  </a:extLst>
                </a:gridCol>
                <a:gridCol w="771525">
                  <a:extLst>
                    <a:ext uri="{9D8B030D-6E8A-4147-A177-3AD203B41FA5}">
                      <a16:colId xmlns:a16="http://schemas.microsoft.com/office/drawing/2014/main" val="20007"/>
                    </a:ext>
                  </a:extLst>
                </a:gridCol>
              </a:tblGrid>
              <a:tr h="250425">
                <a:tc row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Grupo</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grid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u="none" strike="noStrike" cap="none">
                          <a:latin typeface="Montserrat"/>
                          <a:ea typeface="Montserrat"/>
                          <a:cs typeface="Montserrat"/>
                          <a:sym typeface="Montserrat"/>
                        </a:rPr>
                        <a:t>QUASH Score</a:t>
                      </a:r>
                      <a:endParaRPr sz="1400" u="none" strike="noStrike" cap="none"/>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Total</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PD</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Odds</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PD acumulada</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O</a:t>
                      </a:r>
                      <a:r>
                        <a:rPr lang="es-MX" sz="1000" b="1" u="none" strike="noStrike" cap="none">
                          <a:latin typeface="Montserrat"/>
                          <a:ea typeface="Montserrat"/>
                          <a:cs typeface="Montserrat"/>
                          <a:sym typeface="Montserrat"/>
                        </a:rPr>
                        <a:t>dds</a:t>
                      </a:r>
                      <a:r>
                        <a:rPr lang="es-MX" sz="1000" b="1" i="0" u="none" strike="noStrike" cap="none">
                          <a:solidFill>
                            <a:srgbClr val="000000"/>
                          </a:solidFill>
                          <a:latin typeface="Montserrat"/>
                          <a:ea typeface="Montserrat"/>
                          <a:cs typeface="Montserrat"/>
                          <a:sym typeface="Montserrat"/>
                        </a:rPr>
                        <a:t> </a:t>
                      </a:r>
                      <a:endParaRPr sz="1400" u="none" strike="noStrike" cap="none"/>
                    </a:p>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acumulado</a:t>
                      </a:r>
                      <a:endParaRPr sz="1000" b="1" i="0" u="none" strike="noStrike" cap="none">
                        <a:solidFill>
                          <a:srgbClr val="000000"/>
                        </a:solidFill>
                        <a:latin typeface="Montserrat"/>
                        <a:ea typeface="Montserrat"/>
                        <a:cs typeface="Montserrat"/>
                        <a:sym typeface="Montserrat"/>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504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Min </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1" i="0" u="none" strike="noStrike" cap="none">
                          <a:solidFill>
                            <a:srgbClr val="000000"/>
                          </a:solidFill>
                          <a:latin typeface="Montserrat"/>
                          <a:ea typeface="Montserrat"/>
                          <a:cs typeface="Montserrat"/>
                          <a:sym typeface="Montserrat"/>
                        </a:rPr>
                        <a:t>Max</a:t>
                      </a:r>
                      <a:endParaRPr sz="1400" u="none" strike="noStrike" cap="none"/>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a:t>
                      </a:r>
                      <a:endParaRPr sz="1400" u="none" strike="noStrike" cap="none"/>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0.969</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1.000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2.84%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34.2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2.84%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34.2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extLst>
                  <a:ext uri="{0D108BD9-81ED-4DB2-BD59-A6C34878D82A}">
                    <a16:rowId xmlns:a16="http://schemas.microsoft.com/office/drawing/2014/main" val="10002"/>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a:t>
                      </a:r>
                      <a:endParaRPr sz="1400" u="none" strike="noStrike" cap="none"/>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0.944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0.969</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5.41%</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17.5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4.13%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23.2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extLst>
                  <a:ext uri="{0D108BD9-81ED-4DB2-BD59-A6C34878D82A}">
                    <a16:rowId xmlns:a16="http://schemas.microsoft.com/office/drawing/2014/main" val="10003"/>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a:t>
                      </a:r>
                      <a:endParaRPr sz="1000" b="0" i="0" u="none" strike="noStrike" cap="none">
                        <a:solidFill>
                          <a:srgbClr val="000000"/>
                        </a:solidFill>
                        <a:latin typeface="Montserrat"/>
                        <a:ea typeface="Montserrat"/>
                        <a:cs typeface="Montserrat"/>
                        <a:sym typeface="Montserrat"/>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0.915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0.944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8.10%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11.3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5.45%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17.3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extLst>
                  <a:ext uri="{0D108BD9-81ED-4DB2-BD59-A6C34878D82A}">
                    <a16:rowId xmlns:a16="http://schemas.microsoft.com/office/drawing/2014/main" val="10004"/>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4</a:t>
                      </a:r>
                      <a:endParaRPr sz="1000" b="0" i="0" u="none" strike="noStrike" cap="none">
                        <a:solidFill>
                          <a:srgbClr val="000000"/>
                        </a:solidFill>
                        <a:latin typeface="Montserrat"/>
                        <a:ea typeface="Montserrat"/>
                        <a:cs typeface="Montserrat"/>
                        <a:sym typeface="Montserrat"/>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0.852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0.915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12.34%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7.1</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7.17%</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12.9</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DA9DB"/>
                    </a:solidFill>
                  </a:tcPr>
                </a:tc>
                <a:extLst>
                  <a:ext uri="{0D108BD9-81ED-4DB2-BD59-A6C34878D82A}">
                    <a16:rowId xmlns:a16="http://schemas.microsoft.com/office/drawing/2014/main" val="10005"/>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5</a:t>
                      </a:r>
                      <a:endParaRPr sz="1400" u="none" strike="noStrike" cap="none"/>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0.797</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0.852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18.48%</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4.4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9.43%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9.6</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extLst>
                  <a:ext uri="{0D108BD9-81ED-4DB2-BD59-A6C34878D82A}">
                    <a16:rowId xmlns:a16="http://schemas.microsoft.com/office/drawing/2014/main" val="10006"/>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6</a:t>
                      </a:r>
                      <a:endParaRPr sz="1000" b="0" i="0" u="none" strike="noStrike" cap="none">
                        <a:solidFill>
                          <a:srgbClr val="000000"/>
                        </a:solidFill>
                        <a:latin typeface="Montserrat"/>
                        <a:ea typeface="Montserrat"/>
                        <a:cs typeface="Montserrat"/>
                        <a:sym typeface="Montserrat"/>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0.740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0.797</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23.35%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11.75%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7.5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7</a:t>
                      </a:r>
                      <a:endParaRPr sz="1000" b="0" i="0" u="none" strike="noStrike" cap="none">
                        <a:solidFill>
                          <a:srgbClr val="000000"/>
                        </a:solidFill>
                        <a:latin typeface="Montserrat"/>
                        <a:ea typeface="Montserrat"/>
                        <a:cs typeface="Montserrat"/>
                        <a:sym typeface="Montserrat"/>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0.702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0.740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27.86%</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2.6</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14.05%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6.1</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extLst>
                  <a:ext uri="{0D108BD9-81ED-4DB2-BD59-A6C34878D82A}">
                    <a16:rowId xmlns:a16="http://schemas.microsoft.com/office/drawing/2014/main" val="10008"/>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8</a:t>
                      </a:r>
                      <a:endParaRPr sz="1000" b="0" i="0" u="none" strike="noStrike" cap="none">
                        <a:solidFill>
                          <a:srgbClr val="000000"/>
                        </a:solidFill>
                        <a:latin typeface="Montserrat"/>
                        <a:ea typeface="Montserrat"/>
                        <a:cs typeface="Montserrat"/>
                        <a:sym typeface="Montserrat"/>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0.670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0.702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30.64%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16.13%</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5.2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3C6E7"/>
                    </a:solidFill>
                  </a:tcPr>
                </a:tc>
                <a:extLst>
                  <a:ext uri="{0D108BD9-81ED-4DB2-BD59-A6C34878D82A}">
                    <a16:rowId xmlns:a16="http://schemas.microsoft.com/office/drawing/2014/main" val="10009"/>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9</a:t>
                      </a:r>
                      <a:endParaRPr sz="1400" u="none" strike="noStrike" cap="none"/>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0.629</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0.670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33.72%</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18.08%</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4.5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2F3"/>
                    </a:solidFill>
                  </a:tcPr>
                </a:tc>
                <a:extLst>
                  <a:ext uri="{0D108BD9-81ED-4DB2-BD59-A6C34878D82A}">
                    <a16:rowId xmlns:a16="http://schemas.microsoft.com/office/drawing/2014/main" val="10010"/>
                  </a:ext>
                </a:extLst>
              </a:tr>
              <a:tr h="250425">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10</a:t>
                      </a:r>
                      <a:endParaRPr sz="1400" u="none" strike="noStrike" cap="none"/>
                    </a:p>
                  </a:txBody>
                  <a:tcPr marL="9525" marR="9525" marT="9525"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0.000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0.628</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335</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41.30%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1.4</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a:solidFill>
                            <a:srgbClr val="000000"/>
                          </a:solidFill>
                          <a:latin typeface="Montserrat"/>
                          <a:ea typeface="Montserrat"/>
                          <a:cs typeface="Montserrat"/>
                          <a:sym typeface="Montserrat"/>
                        </a:rPr>
                        <a:t>20.40%</a:t>
                      </a:r>
                      <a:endParaRPr/>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MX" sz="1000" b="0" i="0" u="none" strike="noStrike" cap="none" dirty="0">
                          <a:solidFill>
                            <a:srgbClr val="000000"/>
                          </a:solidFill>
                          <a:latin typeface="Montserrat"/>
                          <a:ea typeface="Montserrat"/>
                          <a:cs typeface="Montserrat"/>
                          <a:sym typeface="Montserrat"/>
                        </a:rPr>
                        <a:t>3.9</a:t>
                      </a:r>
                      <a:endParaRPr dirty="0"/>
                    </a:p>
                  </a:txBody>
                  <a:tcPr marL="7625" marR="7625" marT="7625" marB="0" anchor="b">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2F3"/>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p:nvPr/>
        </p:nvSpPr>
        <p:spPr>
          <a:xfrm>
            <a:off x="1466285" y="259675"/>
            <a:ext cx="3809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Interpretabilidad del modelo: Análisis Shapley (V9)</a:t>
            </a:r>
            <a:endParaRPr b="1">
              <a:solidFill>
                <a:srgbClr val="323F4F"/>
              </a:solidFill>
              <a:latin typeface="Montserrat"/>
              <a:ea typeface="Montserrat"/>
              <a:cs typeface="Montserrat"/>
              <a:sym typeface="Montserrat"/>
            </a:endParaRPr>
          </a:p>
        </p:txBody>
      </p:sp>
      <p:sp>
        <p:nvSpPr>
          <p:cNvPr id="262" name="Google Shape;262;p37"/>
          <p:cNvSpPr txBox="1"/>
          <p:nvPr/>
        </p:nvSpPr>
        <p:spPr>
          <a:xfrm>
            <a:off x="347863" y="699750"/>
            <a:ext cx="60462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El Shapley es un análisis que resulta de la librería con el mismo nombre. Básicamente, permite interpretar los resultados de un modelo de machine learning, en el cual no se ponderan manualmente las variables, sino que el propio modelo hace dicha ponderación.</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Para interpretar correctamente el gráfico, se lee de la siguiente manera:</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Eje Y (Izquierda): Ordenado por importancia de la variable</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Eje Y (Derecha): Tonalidades rojas representan valores numéricos altos. Tonalidades azules, valores numéricos bajos.</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Eje X: Score Shap (Ponderación del modelo). Rangos entre -5 y 5. Valores negativos implican mayor PD y peor QUASH Score, valores positivos menor PD y mejor QUASH Score.</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Círculos: Observaciones, registros únicos.</a:t>
            </a:r>
            <a:endParaRPr sz="1150" b="0" i="0" u="none" strike="noStrike" cap="none">
              <a:solidFill>
                <a:srgbClr val="474747"/>
              </a:solidFill>
              <a:latin typeface="Montserrat"/>
              <a:ea typeface="Montserrat"/>
              <a:cs typeface="Montserrat"/>
              <a:sym typeface="Montserrat"/>
            </a:endParaRPr>
          </a:p>
        </p:txBody>
      </p:sp>
      <p:pic>
        <p:nvPicPr>
          <p:cNvPr id="263" name="Google Shape;263;p37"/>
          <p:cNvPicPr preferRelativeResize="0"/>
          <p:nvPr/>
        </p:nvPicPr>
        <p:blipFill>
          <a:blip r:embed="rId3">
            <a:alphaModFix/>
          </a:blip>
          <a:stretch>
            <a:fillRect/>
          </a:stretch>
        </p:blipFill>
        <p:spPr>
          <a:xfrm>
            <a:off x="1408050" y="3470250"/>
            <a:ext cx="4041900" cy="4661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p:nvPr/>
        </p:nvSpPr>
        <p:spPr>
          <a:xfrm>
            <a:off x="1524297" y="344925"/>
            <a:ext cx="3809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sz="1400" b="1" i="0" u="none" strike="noStrike" cap="none">
                <a:solidFill>
                  <a:srgbClr val="323F4F"/>
                </a:solidFill>
                <a:latin typeface="Montserrat"/>
                <a:ea typeface="Montserrat"/>
                <a:cs typeface="Montserrat"/>
                <a:sym typeface="Montserrat"/>
              </a:rPr>
              <a:t>Categorías </a:t>
            </a:r>
            <a:r>
              <a:rPr lang="es-MX" b="1">
                <a:solidFill>
                  <a:srgbClr val="323F4F"/>
                </a:solidFill>
                <a:latin typeface="Montserrat"/>
                <a:ea typeface="Montserrat"/>
                <a:cs typeface="Montserrat"/>
                <a:sym typeface="Montserrat"/>
              </a:rPr>
              <a:t>más</a:t>
            </a:r>
            <a:r>
              <a:rPr lang="es-MX" sz="1400" b="1" i="0" u="none" strike="noStrike" cap="none">
                <a:solidFill>
                  <a:srgbClr val="323F4F"/>
                </a:solidFill>
                <a:latin typeface="Montserrat"/>
                <a:ea typeface="Montserrat"/>
                <a:cs typeface="Montserrat"/>
                <a:sym typeface="Montserrat"/>
              </a:rPr>
              <a:t> riesgosas</a:t>
            </a:r>
            <a:endParaRPr sz="1400" b="1" i="0" u="none" strike="noStrike" cap="none">
              <a:solidFill>
                <a:srgbClr val="323F4F"/>
              </a:solidFill>
              <a:latin typeface="Montserrat"/>
              <a:ea typeface="Montserrat"/>
              <a:cs typeface="Montserrat"/>
              <a:sym typeface="Montserrat"/>
            </a:endParaRPr>
          </a:p>
        </p:txBody>
      </p:sp>
      <p:sp>
        <p:nvSpPr>
          <p:cNvPr id="269" name="Google Shape;269;p38"/>
          <p:cNvSpPr txBox="1"/>
          <p:nvPr/>
        </p:nvSpPr>
        <p:spPr>
          <a:xfrm>
            <a:off x="508500" y="652725"/>
            <a:ext cx="58923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Análisis descriptivo de las categorías </a:t>
            </a:r>
            <a:r>
              <a:rPr lang="es-MX" sz="1200">
                <a:solidFill>
                  <a:schemeClr val="dk1"/>
                </a:solidFill>
                <a:latin typeface="Montserrat"/>
                <a:ea typeface="Montserrat"/>
                <a:cs typeface="Montserrat"/>
                <a:sym typeface="Montserrat"/>
              </a:rPr>
              <a:t>más</a:t>
            </a:r>
            <a:r>
              <a:rPr lang="es-MX" sz="1200" b="0" i="0" u="none" strike="noStrike" cap="none">
                <a:solidFill>
                  <a:schemeClr val="dk1"/>
                </a:solidFill>
                <a:latin typeface="Montserrat"/>
                <a:ea typeface="Montserrat"/>
                <a:cs typeface="Montserrat"/>
                <a:sym typeface="Montserrat"/>
              </a:rPr>
              <a:t> riesgosas con relación a la probabilidad de default (datos reales) versus score del modelo (datos de predicción).</a:t>
            </a:r>
            <a:endParaRPr/>
          </a:p>
        </p:txBody>
      </p:sp>
      <p:pic>
        <p:nvPicPr>
          <p:cNvPr id="270" name="Google Shape;270;p38"/>
          <p:cNvPicPr preferRelativeResize="0"/>
          <p:nvPr/>
        </p:nvPicPr>
        <p:blipFill rotWithShape="1">
          <a:blip r:embed="rId3">
            <a:alphaModFix/>
          </a:blip>
          <a:srcRect/>
          <a:stretch/>
        </p:blipFill>
        <p:spPr>
          <a:xfrm>
            <a:off x="508500" y="1514493"/>
            <a:ext cx="5810414" cy="68992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p:nvPr/>
        </p:nvSpPr>
        <p:spPr>
          <a:xfrm>
            <a:off x="1524297" y="344925"/>
            <a:ext cx="3809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sz="1400" b="1" i="0" u="none" strike="noStrike" cap="none">
                <a:solidFill>
                  <a:srgbClr val="323F4F"/>
                </a:solidFill>
                <a:latin typeface="Montserrat"/>
                <a:ea typeface="Montserrat"/>
                <a:cs typeface="Montserrat"/>
                <a:sym typeface="Montserrat"/>
              </a:rPr>
              <a:t>Categorías </a:t>
            </a:r>
            <a:r>
              <a:rPr lang="es-MX" b="1">
                <a:solidFill>
                  <a:srgbClr val="323F4F"/>
                </a:solidFill>
                <a:latin typeface="Montserrat"/>
                <a:ea typeface="Montserrat"/>
                <a:cs typeface="Montserrat"/>
                <a:sym typeface="Montserrat"/>
              </a:rPr>
              <a:t>más</a:t>
            </a:r>
            <a:r>
              <a:rPr lang="es-MX" sz="1400" b="1" i="0" u="none" strike="noStrike" cap="none">
                <a:solidFill>
                  <a:srgbClr val="323F4F"/>
                </a:solidFill>
                <a:latin typeface="Montserrat"/>
                <a:ea typeface="Montserrat"/>
                <a:cs typeface="Montserrat"/>
                <a:sym typeface="Montserrat"/>
              </a:rPr>
              <a:t> riesgosas</a:t>
            </a:r>
            <a:endParaRPr sz="1400" b="1" i="0" u="none" strike="noStrike" cap="none">
              <a:solidFill>
                <a:srgbClr val="323F4F"/>
              </a:solidFill>
              <a:latin typeface="Montserrat"/>
              <a:ea typeface="Montserrat"/>
              <a:cs typeface="Montserrat"/>
              <a:sym typeface="Montserrat"/>
            </a:endParaRPr>
          </a:p>
        </p:txBody>
      </p:sp>
      <p:sp>
        <p:nvSpPr>
          <p:cNvPr id="276" name="Google Shape;276;p39"/>
          <p:cNvSpPr txBox="1"/>
          <p:nvPr/>
        </p:nvSpPr>
        <p:spPr>
          <a:xfrm>
            <a:off x="508500" y="652725"/>
            <a:ext cx="58923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Análisis descriptivo de las categorías </a:t>
            </a:r>
            <a:r>
              <a:rPr lang="es-MX" sz="1200">
                <a:solidFill>
                  <a:schemeClr val="dk1"/>
                </a:solidFill>
                <a:latin typeface="Montserrat"/>
                <a:ea typeface="Montserrat"/>
                <a:cs typeface="Montserrat"/>
                <a:sym typeface="Montserrat"/>
              </a:rPr>
              <a:t>más</a:t>
            </a:r>
            <a:r>
              <a:rPr lang="es-MX" sz="1200" b="0" i="0" u="none" strike="noStrike" cap="none">
                <a:solidFill>
                  <a:schemeClr val="dk1"/>
                </a:solidFill>
                <a:latin typeface="Montserrat"/>
                <a:ea typeface="Montserrat"/>
                <a:cs typeface="Montserrat"/>
                <a:sym typeface="Montserrat"/>
              </a:rPr>
              <a:t> riesgosas con relación a la probabilidad de default (datos reales) versus score del modelo (datos de predicción).</a:t>
            </a:r>
            <a:endParaRPr/>
          </a:p>
        </p:txBody>
      </p:sp>
      <p:pic>
        <p:nvPicPr>
          <p:cNvPr id="277" name="Google Shape;277;p39"/>
          <p:cNvPicPr preferRelativeResize="0"/>
          <p:nvPr/>
        </p:nvPicPr>
        <p:blipFill rotWithShape="1">
          <a:blip r:embed="rId3">
            <a:alphaModFix/>
          </a:blip>
          <a:srcRect/>
          <a:stretch/>
        </p:blipFill>
        <p:spPr>
          <a:xfrm>
            <a:off x="1186731" y="1715655"/>
            <a:ext cx="4484538" cy="2687127"/>
          </a:xfrm>
          <a:prstGeom prst="rect">
            <a:avLst/>
          </a:prstGeom>
          <a:noFill/>
          <a:ln>
            <a:noFill/>
          </a:ln>
        </p:spPr>
      </p:pic>
      <p:pic>
        <p:nvPicPr>
          <p:cNvPr id="278" name="Google Shape;278;p39"/>
          <p:cNvPicPr preferRelativeResize="0"/>
          <p:nvPr/>
        </p:nvPicPr>
        <p:blipFill rotWithShape="1">
          <a:blip r:embed="rId4">
            <a:alphaModFix/>
          </a:blip>
          <a:srcRect/>
          <a:stretch/>
        </p:blipFill>
        <p:spPr>
          <a:xfrm>
            <a:off x="1303848" y="4911744"/>
            <a:ext cx="4281612" cy="3113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p:nvPr/>
        </p:nvSpPr>
        <p:spPr>
          <a:xfrm>
            <a:off x="1524297" y="344925"/>
            <a:ext cx="3809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sz="1400" b="1" i="0" u="none" strike="noStrike" cap="none">
                <a:solidFill>
                  <a:srgbClr val="323F4F"/>
                </a:solidFill>
                <a:latin typeface="Montserrat"/>
                <a:ea typeface="Montserrat"/>
                <a:cs typeface="Montserrat"/>
                <a:sym typeface="Montserrat"/>
              </a:rPr>
              <a:t>Categorías </a:t>
            </a:r>
            <a:r>
              <a:rPr lang="es-MX" b="1">
                <a:solidFill>
                  <a:srgbClr val="323F4F"/>
                </a:solidFill>
                <a:latin typeface="Montserrat"/>
                <a:ea typeface="Montserrat"/>
                <a:cs typeface="Montserrat"/>
                <a:sym typeface="Montserrat"/>
              </a:rPr>
              <a:t>más</a:t>
            </a:r>
            <a:r>
              <a:rPr lang="es-MX" sz="1400" b="1" i="0" u="none" strike="noStrike" cap="none">
                <a:solidFill>
                  <a:srgbClr val="323F4F"/>
                </a:solidFill>
                <a:latin typeface="Montserrat"/>
                <a:ea typeface="Montserrat"/>
                <a:cs typeface="Montserrat"/>
                <a:sym typeface="Montserrat"/>
              </a:rPr>
              <a:t> riesgosas</a:t>
            </a:r>
            <a:endParaRPr sz="1400" b="1" i="0" u="none" strike="noStrike" cap="none">
              <a:solidFill>
                <a:srgbClr val="323F4F"/>
              </a:solidFill>
              <a:latin typeface="Montserrat"/>
              <a:ea typeface="Montserrat"/>
              <a:cs typeface="Montserrat"/>
              <a:sym typeface="Montserrat"/>
            </a:endParaRPr>
          </a:p>
        </p:txBody>
      </p:sp>
      <p:sp>
        <p:nvSpPr>
          <p:cNvPr id="284" name="Google Shape;284;p40"/>
          <p:cNvSpPr txBox="1"/>
          <p:nvPr/>
        </p:nvSpPr>
        <p:spPr>
          <a:xfrm>
            <a:off x="508500" y="652725"/>
            <a:ext cx="58923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s-MX" sz="1200" b="0" i="0" u="none" strike="noStrike" cap="none">
                <a:solidFill>
                  <a:schemeClr val="dk1"/>
                </a:solidFill>
                <a:latin typeface="Montserrat"/>
                <a:ea typeface="Montserrat"/>
                <a:cs typeface="Montserrat"/>
                <a:sym typeface="Montserrat"/>
              </a:rPr>
              <a:t>Análisis descriptivo de las categorías </a:t>
            </a:r>
            <a:r>
              <a:rPr lang="es-MX" sz="1200">
                <a:solidFill>
                  <a:schemeClr val="dk1"/>
                </a:solidFill>
                <a:latin typeface="Montserrat"/>
                <a:ea typeface="Montserrat"/>
                <a:cs typeface="Montserrat"/>
                <a:sym typeface="Montserrat"/>
              </a:rPr>
              <a:t>más</a:t>
            </a:r>
            <a:r>
              <a:rPr lang="es-MX" sz="1200" b="0" i="0" u="none" strike="noStrike" cap="none">
                <a:solidFill>
                  <a:schemeClr val="dk1"/>
                </a:solidFill>
                <a:latin typeface="Montserrat"/>
                <a:ea typeface="Montserrat"/>
                <a:cs typeface="Montserrat"/>
                <a:sym typeface="Montserrat"/>
              </a:rPr>
              <a:t> riesgosas con relación a la probabilidad de default (datos reales) versus score del modelo (datos de predicción).</a:t>
            </a:r>
            <a:endParaRPr/>
          </a:p>
        </p:txBody>
      </p:sp>
      <p:pic>
        <p:nvPicPr>
          <p:cNvPr id="285" name="Google Shape;285;p40"/>
          <p:cNvPicPr preferRelativeResize="0"/>
          <p:nvPr/>
        </p:nvPicPr>
        <p:blipFill rotWithShape="1">
          <a:blip r:embed="rId3">
            <a:alphaModFix/>
          </a:blip>
          <a:srcRect/>
          <a:stretch/>
        </p:blipFill>
        <p:spPr>
          <a:xfrm>
            <a:off x="1360710" y="1391616"/>
            <a:ext cx="4136587" cy="1628338"/>
          </a:xfrm>
          <a:prstGeom prst="rect">
            <a:avLst/>
          </a:prstGeom>
          <a:noFill/>
          <a:ln>
            <a:noFill/>
          </a:ln>
        </p:spPr>
      </p:pic>
      <p:pic>
        <p:nvPicPr>
          <p:cNvPr id="286" name="Google Shape;286;p40"/>
          <p:cNvPicPr preferRelativeResize="0"/>
          <p:nvPr/>
        </p:nvPicPr>
        <p:blipFill rotWithShape="1">
          <a:blip r:embed="rId4">
            <a:alphaModFix/>
          </a:blip>
          <a:srcRect/>
          <a:stretch/>
        </p:blipFill>
        <p:spPr>
          <a:xfrm>
            <a:off x="808821" y="3423426"/>
            <a:ext cx="5291651" cy="2274649"/>
          </a:xfrm>
          <a:prstGeom prst="rect">
            <a:avLst/>
          </a:prstGeom>
          <a:noFill/>
          <a:ln>
            <a:noFill/>
          </a:ln>
        </p:spPr>
      </p:pic>
      <p:pic>
        <p:nvPicPr>
          <p:cNvPr id="287" name="Google Shape;287;p40"/>
          <p:cNvPicPr preferRelativeResize="0"/>
          <p:nvPr/>
        </p:nvPicPr>
        <p:blipFill rotWithShape="1">
          <a:blip r:embed="rId5">
            <a:alphaModFix/>
          </a:blip>
          <a:srcRect/>
          <a:stretch/>
        </p:blipFill>
        <p:spPr>
          <a:xfrm>
            <a:off x="1744020" y="6002151"/>
            <a:ext cx="3421278" cy="11375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1924660" y="712250"/>
            <a:ext cx="3008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MX" b="1">
                <a:solidFill>
                  <a:srgbClr val="323F4F"/>
                </a:solidFill>
                <a:latin typeface="Montserrat"/>
                <a:ea typeface="Montserrat"/>
                <a:cs typeface="Montserrat"/>
                <a:sym typeface="Montserrat"/>
              </a:rPr>
              <a:t>Visión general</a:t>
            </a:r>
            <a:endParaRPr sz="1400" b="1" i="0" u="none" strike="noStrike" cap="none">
              <a:solidFill>
                <a:srgbClr val="323F4F"/>
              </a:solidFill>
              <a:latin typeface="Montserrat"/>
              <a:ea typeface="Montserrat"/>
              <a:cs typeface="Montserrat"/>
              <a:sym typeface="Montserrat"/>
            </a:endParaRPr>
          </a:p>
        </p:txBody>
      </p:sp>
      <p:sp>
        <p:nvSpPr>
          <p:cNvPr id="85" name="Google Shape;85;p16"/>
          <p:cNvSpPr txBox="1"/>
          <p:nvPr/>
        </p:nvSpPr>
        <p:spPr>
          <a:xfrm>
            <a:off x="347875" y="1302150"/>
            <a:ext cx="6046200" cy="516163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La población de informales/independientes es aquella compuesta por cuentahabientes del Banco que, a pesar de contar con movimiento en sus productos pasivos, no tienen una fuente comprobable de ingresos y/o trabajan por su cuenta.</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Dentro de esta población se hallan no solo personas residentes del Banco sino también clientes internacionales cuya cuenta principal no es necesariamente la del Banco en </a:t>
            </a:r>
            <a:r>
              <a:rPr lang="es-MX" sz="1200" dirty="0" err="1">
                <a:solidFill>
                  <a:schemeClr val="dk1"/>
                </a:solidFill>
                <a:latin typeface="Montserrat"/>
                <a:ea typeface="Montserrat"/>
                <a:cs typeface="Montserrat"/>
                <a:sym typeface="Montserrat"/>
              </a:rPr>
              <a:t>cuestion</a:t>
            </a:r>
            <a:r>
              <a:rPr lang="es-MX" sz="1200" dirty="0">
                <a:solidFill>
                  <a:schemeClr val="dk1"/>
                </a:solidFill>
                <a:latin typeface="Montserrat"/>
                <a:ea typeface="Montserrat"/>
                <a:cs typeface="Montserrat"/>
                <a:sym typeface="Montserrat"/>
              </a:rPr>
              <a:t>.</a:t>
            </a:r>
          </a:p>
          <a:p>
            <a:pPr marL="0" lvl="0" indent="0" algn="just" rtl="0">
              <a:spcBef>
                <a:spcPts val="0"/>
              </a:spcBef>
              <a:spcAft>
                <a:spcPts val="0"/>
              </a:spcAft>
              <a:buNone/>
            </a:pP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En cualquier caso, el objetivo es medir el nivel de riesgo de estos cuentahabientes para desarrollar productos a la medida, que muchas veces serán el primer producto crediticio de estas personas y que, por ello, son difícilmente puntuables por las metodologías tradicionales y/o APC.</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dirty="0">
                <a:solidFill>
                  <a:schemeClr val="dk1"/>
                </a:solidFill>
                <a:latin typeface="Montserrat"/>
                <a:ea typeface="Montserrat"/>
                <a:cs typeface="Montserrat"/>
                <a:sym typeface="Montserrat"/>
              </a:rPr>
              <a:t>La solución además permitirá desarrollar un esquema de prospección para los nuevos cuentahabientes que </a:t>
            </a:r>
            <a:r>
              <a:rPr lang="es-MX" sz="1200" dirty="0" err="1">
                <a:solidFill>
                  <a:schemeClr val="dk1"/>
                </a:solidFill>
                <a:latin typeface="Montserrat"/>
                <a:ea typeface="Montserrat"/>
                <a:cs typeface="Montserrat"/>
                <a:sym typeface="Montserrat"/>
              </a:rPr>
              <a:t>aperturen</a:t>
            </a:r>
            <a:r>
              <a:rPr lang="es-MX" sz="1200" dirty="0">
                <a:solidFill>
                  <a:schemeClr val="dk1"/>
                </a:solidFill>
                <a:latin typeface="Montserrat"/>
                <a:ea typeface="Montserrat"/>
                <a:cs typeface="Montserrat"/>
                <a:sym typeface="Montserrat"/>
              </a:rPr>
              <a:t> con Banco en sus productos de Digital </a:t>
            </a:r>
            <a:r>
              <a:rPr lang="es-MX" sz="1200" dirty="0" err="1">
                <a:solidFill>
                  <a:schemeClr val="dk1"/>
                </a:solidFill>
                <a:latin typeface="Montserrat"/>
                <a:ea typeface="Montserrat"/>
                <a:cs typeface="Montserrat"/>
                <a:sym typeface="Montserrat"/>
              </a:rPr>
              <a:t>Banking</a:t>
            </a:r>
            <a:r>
              <a:rPr lang="es-MX" sz="1200" dirty="0">
                <a:solidFill>
                  <a:schemeClr val="dk1"/>
                </a:solidFill>
                <a:latin typeface="Montserrat"/>
                <a:ea typeface="Montserrat"/>
                <a:cs typeface="Montserrat"/>
                <a:sym typeface="Montserrat"/>
              </a:rPr>
              <a:t>.</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b="1" dirty="0">
              <a:solidFill>
                <a:schemeClr val="dk1"/>
              </a:solidFill>
              <a:latin typeface="Montserrat"/>
              <a:ea typeface="Montserrat"/>
              <a:cs typeface="Montserrat"/>
              <a:sym typeface="Montserrat"/>
            </a:endParaRPr>
          </a:p>
          <a:p>
            <a:pPr marL="0" marR="0" lvl="0" indent="0" algn="just" rtl="0">
              <a:lnSpc>
                <a:spcPct val="150000"/>
              </a:lnSpc>
              <a:spcBef>
                <a:spcPts val="600"/>
              </a:spcBef>
              <a:spcAft>
                <a:spcPts val="0"/>
              </a:spcAft>
              <a:buNone/>
            </a:pPr>
            <a:endParaRPr sz="1200" dirty="0">
              <a:solidFill>
                <a:schemeClr val="dk1"/>
              </a:solidFill>
              <a:latin typeface="Montserrat"/>
              <a:ea typeface="Montserrat"/>
              <a:cs typeface="Montserrat"/>
              <a:sym typeface="Montserrat"/>
            </a:endParaRPr>
          </a:p>
          <a:p>
            <a:pPr marL="0" marR="0" lvl="0" indent="0" algn="just" rtl="0">
              <a:lnSpc>
                <a:spcPct val="150000"/>
              </a:lnSpc>
              <a:spcBef>
                <a:spcPts val="600"/>
              </a:spcBef>
              <a:spcAft>
                <a:spcPts val="0"/>
              </a:spcAft>
              <a:buNone/>
            </a:pPr>
            <a:endParaRPr sz="1200" dirty="0">
              <a:solidFill>
                <a:schemeClr val="dk1"/>
              </a:solidFill>
              <a:latin typeface="Montserrat"/>
              <a:ea typeface="Montserrat"/>
              <a:cs typeface="Montserrat"/>
              <a:sym typeface="Montserrat"/>
            </a:endParaRPr>
          </a:p>
          <a:p>
            <a:pPr marL="0" marR="0" lvl="0" indent="0" algn="just" rtl="0">
              <a:lnSpc>
                <a:spcPct val="150000"/>
              </a:lnSpc>
              <a:spcBef>
                <a:spcPts val="600"/>
              </a:spcBef>
              <a:spcAft>
                <a:spcPts val="0"/>
              </a:spcAft>
              <a:buNone/>
            </a:pPr>
            <a:endParaRPr sz="1200" dirty="0">
              <a:solidFill>
                <a:schemeClr val="dk1"/>
              </a:solidFill>
              <a:latin typeface="Montserrat"/>
              <a:ea typeface="Montserrat"/>
              <a:cs typeface="Montserrat"/>
              <a:sym typeface="Montserrat"/>
            </a:endParaRPr>
          </a:p>
          <a:p>
            <a:pPr marL="0" marR="0" lvl="0" indent="0" algn="just" rtl="0">
              <a:lnSpc>
                <a:spcPct val="150000"/>
              </a:lnSpc>
              <a:spcBef>
                <a:spcPts val="1100"/>
              </a:spcBef>
              <a:spcAft>
                <a:spcPts val="0"/>
              </a:spcAft>
              <a:buClr>
                <a:srgbClr val="000000"/>
              </a:buClr>
              <a:buSzPts val="1150"/>
              <a:buFont typeface="Arial"/>
              <a:buNone/>
            </a:pPr>
            <a:endParaRPr sz="1150" b="0" i="0" u="none" strike="noStrike" cap="none" dirty="0">
              <a:solidFill>
                <a:srgbClr val="474747"/>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1924660" y="712250"/>
            <a:ext cx="30087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Muestra de desarrollo: análisis descriptivo de la data</a:t>
            </a:r>
            <a:endParaRPr b="1">
              <a:solidFill>
                <a:srgbClr val="323F4F"/>
              </a:solidFill>
              <a:latin typeface="Montserrat"/>
              <a:ea typeface="Montserrat"/>
              <a:cs typeface="Montserrat"/>
              <a:sym typeface="Montserrat"/>
            </a:endParaRPr>
          </a:p>
        </p:txBody>
      </p:sp>
      <p:sp>
        <p:nvSpPr>
          <p:cNvPr id="91" name="Google Shape;91;p17"/>
          <p:cNvSpPr txBox="1"/>
          <p:nvPr/>
        </p:nvSpPr>
        <p:spPr>
          <a:xfrm>
            <a:off x="405900" y="1357788"/>
            <a:ext cx="6046200" cy="538579"/>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600"/>
              </a:spcBef>
              <a:spcAft>
                <a:spcPts val="0"/>
              </a:spcAft>
              <a:buNone/>
            </a:pPr>
            <a:r>
              <a:rPr lang="es-MX" sz="1200" dirty="0">
                <a:solidFill>
                  <a:schemeClr val="dk1"/>
                </a:solidFill>
                <a:latin typeface="Montserrat"/>
                <a:ea typeface="Montserrat"/>
                <a:cs typeface="Montserrat"/>
                <a:sym typeface="Montserrat"/>
              </a:rPr>
              <a:t>Se recibieron por parte del banco las siguientes tablas.</a:t>
            </a:r>
            <a:endParaRPr sz="1200" dirty="0">
              <a:solidFill>
                <a:schemeClr val="dk1"/>
              </a:solidFill>
              <a:latin typeface="Montserrat"/>
              <a:ea typeface="Montserrat"/>
              <a:cs typeface="Montserrat"/>
              <a:sym typeface="Montserrat"/>
            </a:endParaRPr>
          </a:p>
        </p:txBody>
      </p:sp>
      <p:pic>
        <p:nvPicPr>
          <p:cNvPr id="92" name="Google Shape;92;p17"/>
          <p:cNvPicPr preferRelativeResize="0"/>
          <p:nvPr/>
        </p:nvPicPr>
        <p:blipFill rotWithShape="1">
          <a:blip r:embed="rId3">
            <a:alphaModFix/>
          </a:blip>
          <a:srcRect/>
          <a:stretch/>
        </p:blipFill>
        <p:spPr>
          <a:xfrm>
            <a:off x="598488" y="1849418"/>
            <a:ext cx="5661025" cy="1390967"/>
          </a:xfrm>
          <a:prstGeom prst="rect">
            <a:avLst/>
          </a:prstGeom>
          <a:noFill/>
          <a:ln>
            <a:noFill/>
          </a:ln>
        </p:spPr>
      </p:pic>
      <p:sp>
        <p:nvSpPr>
          <p:cNvPr id="93" name="Google Shape;93;p17"/>
          <p:cNvSpPr txBox="1"/>
          <p:nvPr/>
        </p:nvSpPr>
        <p:spPr>
          <a:xfrm>
            <a:off x="467100" y="3362700"/>
            <a:ext cx="5923800" cy="5295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200" b="0" i="0" u="none" strike="noStrike" cap="none" dirty="0">
                <a:solidFill>
                  <a:srgbClr val="000000"/>
                </a:solidFill>
                <a:latin typeface="Montserrat"/>
                <a:ea typeface="Montserrat"/>
                <a:cs typeface="Montserrat"/>
                <a:sym typeface="Montserrat"/>
              </a:rPr>
              <a:t>Se realiz</a:t>
            </a:r>
            <a:r>
              <a:rPr lang="es-MX" sz="1200" dirty="0">
                <a:solidFill>
                  <a:srgbClr val="000000"/>
                </a:solidFill>
                <a:latin typeface="Montserrat"/>
                <a:ea typeface="Montserrat"/>
                <a:cs typeface="Montserrat"/>
                <a:sym typeface="Montserrat"/>
              </a:rPr>
              <a:t>ó</a:t>
            </a:r>
            <a:r>
              <a:rPr lang="es-MX" sz="1200" b="0" i="0" u="none" strike="noStrike" cap="none" dirty="0">
                <a:solidFill>
                  <a:srgbClr val="000000"/>
                </a:solidFill>
                <a:latin typeface="Montserrat"/>
                <a:ea typeface="Montserrat"/>
                <a:cs typeface="Montserrat"/>
                <a:sym typeface="Montserrat"/>
              </a:rPr>
              <a:t> una breve exploración de los datos, de la cual resaltamos los siguiente:</a:t>
            </a:r>
            <a:endParaRPr sz="1200" dirty="0"/>
          </a:p>
          <a:p>
            <a:pPr marL="401637" marR="0" lvl="1" indent="-153987" algn="just" rtl="0">
              <a:lnSpc>
                <a:spcPct val="100000"/>
              </a:lnSpc>
              <a:spcBef>
                <a:spcPts val="0"/>
              </a:spcBef>
              <a:spcAft>
                <a:spcPts val="0"/>
              </a:spcAft>
              <a:buClr>
                <a:srgbClr val="000000"/>
              </a:buClr>
              <a:buSzPts val="1200"/>
              <a:buFont typeface="Arial"/>
              <a:buAutoNum type="romanLcPeriod"/>
            </a:pPr>
            <a:r>
              <a:rPr lang="es-MX" sz="1200" b="0" i="0" u="none" strike="noStrike" cap="none" dirty="0">
                <a:solidFill>
                  <a:srgbClr val="000000"/>
                </a:solidFill>
                <a:latin typeface="Montserrat"/>
                <a:ea typeface="Montserrat"/>
                <a:cs typeface="Montserrat"/>
                <a:sym typeface="Montserrat"/>
              </a:rPr>
              <a:t>Las Datas identificadas como Compras y Pagos TD presentan estructuras idénticas</a:t>
            </a:r>
            <a:endParaRPr sz="1200" dirty="0"/>
          </a:p>
          <a:p>
            <a:pPr marL="401637" marR="0" lvl="1" indent="-153987" algn="just" rtl="0">
              <a:lnSpc>
                <a:spcPct val="100000"/>
              </a:lnSpc>
              <a:spcBef>
                <a:spcPts val="0"/>
              </a:spcBef>
              <a:spcAft>
                <a:spcPts val="0"/>
              </a:spcAft>
              <a:buClr>
                <a:srgbClr val="000000"/>
              </a:buClr>
              <a:buSzPts val="1200"/>
              <a:buFont typeface="Arial"/>
              <a:buAutoNum type="romanLcPeriod"/>
            </a:pPr>
            <a:r>
              <a:rPr lang="es-MX" sz="1200" b="0" i="0" u="none" strike="noStrike" cap="none" dirty="0">
                <a:solidFill>
                  <a:srgbClr val="000000"/>
                </a:solidFill>
                <a:latin typeface="Montserrat"/>
                <a:ea typeface="Montserrat"/>
                <a:cs typeface="Montserrat"/>
                <a:sym typeface="Montserrat"/>
              </a:rPr>
              <a:t>Las Datas Independientes y Clientes sin Experiencia tienen la misma estructura, cantidad de registros y datos nulos.</a:t>
            </a:r>
            <a:endParaRPr sz="1200" dirty="0"/>
          </a:p>
          <a:p>
            <a:pPr marL="401637" marR="0" lvl="1" indent="-153987" algn="just" rtl="0">
              <a:lnSpc>
                <a:spcPct val="100000"/>
              </a:lnSpc>
              <a:spcBef>
                <a:spcPts val="0"/>
              </a:spcBef>
              <a:spcAft>
                <a:spcPts val="0"/>
              </a:spcAft>
              <a:buClr>
                <a:srgbClr val="000000"/>
              </a:buClr>
              <a:buSzPts val="1200"/>
              <a:buFont typeface="Arial"/>
              <a:buAutoNum type="romanLcPeriod"/>
            </a:pPr>
            <a:r>
              <a:rPr lang="es-MX" sz="1200" b="0" i="0" u="none" strike="noStrike" cap="none" dirty="0">
                <a:solidFill>
                  <a:srgbClr val="000000"/>
                </a:solidFill>
                <a:latin typeface="Montserrat"/>
                <a:ea typeface="Montserrat"/>
                <a:cs typeface="Montserrat"/>
                <a:sym typeface="Montserrat"/>
              </a:rPr>
              <a:t>Todas las Datas son de tipo transaccional, es decir, el </a:t>
            </a:r>
            <a:r>
              <a:rPr lang="es-MX" sz="1200" b="0" i="0" u="none" strike="noStrike" cap="none" dirty="0" err="1">
                <a:solidFill>
                  <a:srgbClr val="000000"/>
                </a:solidFill>
                <a:latin typeface="Montserrat"/>
                <a:ea typeface="Montserrat"/>
                <a:cs typeface="Montserrat"/>
                <a:sym typeface="Montserrat"/>
              </a:rPr>
              <a:t>Primary</a:t>
            </a:r>
            <a:r>
              <a:rPr lang="es-MX" sz="1200" b="0" i="0" u="none" strike="noStrike" cap="none" dirty="0">
                <a:solidFill>
                  <a:srgbClr val="000000"/>
                </a:solidFill>
                <a:latin typeface="Montserrat"/>
                <a:ea typeface="Montserrat"/>
                <a:cs typeface="Montserrat"/>
                <a:sym typeface="Montserrat"/>
              </a:rPr>
              <a:t> Key (</a:t>
            </a:r>
            <a:r>
              <a:rPr lang="es-MX" sz="1200" b="0" i="0" u="none" strike="noStrike" cap="none" dirty="0" err="1">
                <a:solidFill>
                  <a:srgbClr val="000000"/>
                </a:solidFill>
                <a:latin typeface="Montserrat"/>
                <a:ea typeface="Montserrat"/>
                <a:cs typeface="Montserrat"/>
                <a:sym typeface="Montserrat"/>
              </a:rPr>
              <a:t>Pk</a:t>
            </a:r>
            <a:r>
              <a:rPr lang="es-MX" sz="1200" b="0" i="0" u="none" strike="noStrike" cap="none" dirty="0">
                <a:solidFill>
                  <a:srgbClr val="000000"/>
                </a:solidFill>
                <a:latin typeface="Montserrat"/>
                <a:ea typeface="Montserrat"/>
                <a:cs typeface="Montserrat"/>
                <a:sym typeface="Montserrat"/>
              </a:rPr>
              <a:t>) que identifica </a:t>
            </a:r>
            <a:r>
              <a:rPr lang="es-MX" sz="1200" dirty="0">
                <a:solidFill>
                  <a:srgbClr val="000000"/>
                </a:solidFill>
                <a:latin typeface="Montserrat"/>
                <a:ea typeface="Montserrat"/>
                <a:cs typeface="Montserrat"/>
                <a:sym typeface="Montserrat"/>
              </a:rPr>
              <a:t>inequívocamente</a:t>
            </a:r>
            <a:r>
              <a:rPr lang="es-MX" sz="1200" b="0" i="0" u="none" strike="noStrike" cap="none" dirty="0">
                <a:solidFill>
                  <a:srgbClr val="000000"/>
                </a:solidFill>
                <a:latin typeface="Montserrat"/>
                <a:ea typeface="Montserrat"/>
                <a:cs typeface="Montserrat"/>
                <a:sym typeface="Montserrat"/>
              </a:rPr>
              <a:t> a cada “Cliente” aparece más de una </a:t>
            </a:r>
            <a:r>
              <a:rPr lang="es-MX" sz="1200" dirty="0">
                <a:solidFill>
                  <a:srgbClr val="000000"/>
                </a:solidFill>
                <a:latin typeface="Montserrat"/>
                <a:ea typeface="Montserrat"/>
                <a:cs typeface="Montserrat"/>
                <a:sym typeface="Montserrat"/>
              </a:rPr>
              <a:t>vez</a:t>
            </a:r>
            <a:r>
              <a:rPr lang="es-MX" sz="1200" b="0" i="0" u="none" strike="noStrike" cap="none" dirty="0">
                <a:solidFill>
                  <a:srgbClr val="000000"/>
                </a:solidFill>
                <a:latin typeface="Montserrat"/>
                <a:ea typeface="Montserrat"/>
                <a:cs typeface="Montserrat"/>
                <a:sym typeface="Montserrat"/>
              </a:rPr>
              <a:t>. </a:t>
            </a:r>
            <a:endParaRPr sz="1200" b="0" i="0" u="none" strike="noStrike" cap="none" dirty="0">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None/>
            </a:pPr>
            <a:endParaRPr sz="1200" dirty="0">
              <a:latin typeface="Montserrat"/>
              <a:ea typeface="Montserrat"/>
              <a:cs typeface="Montserrat"/>
              <a:sym typeface="Montserrat"/>
            </a:endParaRPr>
          </a:p>
          <a:p>
            <a:pPr marL="0" lvl="0" indent="0" algn="ctr" rtl="0">
              <a:spcBef>
                <a:spcPts val="0"/>
              </a:spcBef>
              <a:spcAft>
                <a:spcPts val="0"/>
              </a:spcAft>
              <a:buNone/>
            </a:pPr>
            <a:r>
              <a:rPr lang="es-MX" b="1" dirty="0">
                <a:solidFill>
                  <a:srgbClr val="323F4F"/>
                </a:solidFill>
                <a:latin typeface="Montserrat"/>
                <a:ea typeface="Montserrat"/>
                <a:cs typeface="Montserrat"/>
                <a:sym typeface="Montserrat"/>
              </a:rPr>
              <a:t>Resumen de las bases:</a:t>
            </a:r>
            <a:endParaRPr sz="1200" dirty="0">
              <a:latin typeface="Montserrat"/>
              <a:ea typeface="Montserrat"/>
              <a:cs typeface="Montserrat"/>
              <a:sym typeface="Montserrat"/>
            </a:endParaRPr>
          </a:p>
          <a:p>
            <a:pPr marL="0" marR="0" lvl="0" indent="0" algn="just" rtl="0">
              <a:lnSpc>
                <a:spcPct val="100000"/>
              </a:lnSpc>
              <a:spcBef>
                <a:spcPts val="0"/>
              </a:spcBef>
              <a:spcAft>
                <a:spcPts val="0"/>
              </a:spcAft>
              <a:buNone/>
            </a:pPr>
            <a:endParaRPr sz="1200" dirty="0">
              <a:latin typeface="Montserrat"/>
              <a:ea typeface="Montserrat"/>
              <a:cs typeface="Montserrat"/>
              <a:sym typeface="Montserrat"/>
            </a:endParaRPr>
          </a:p>
          <a:p>
            <a:pPr marL="0" marR="0" lvl="0" indent="0" algn="just" rtl="0">
              <a:lnSpc>
                <a:spcPct val="100000"/>
              </a:lnSpc>
              <a:spcBef>
                <a:spcPts val="0"/>
              </a:spcBef>
              <a:spcAft>
                <a:spcPts val="0"/>
              </a:spcAft>
              <a:buNone/>
            </a:pPr>
            <a:r>
              <a:rPr lang="es-MX" sz="1200" b="1" dirty="0">
                <a:latin typeface="Montserrat"/>
                <a:ea typeface="Montserrat"/>
                <a:cs typeface="Montserrat"/>
                <a:sym typeface="Montserrat"/>
              </a:rPr>
              <a:t>Pagos TDC (</a:t>
            </a:r>
            <a:r>
              <a:rPr lang="es-MX" sz="1200" b="1" dirty="0" err="1">
                <a:latin typeface="Montserrat"/>
                <a:ea typeface="Montserrat"/>
                <a:cs typeface="Montserrat"/>
                <a:sym typeface="Montserrat"/>
              </a:rPr>
              <a:t>txt</a:t>
            </a:r>
            <a:r>
              <a:rPr lang="es-MX" sz="1200" b="1" dirty="0">
                <a:latin typeface="Montserrat"/>
                <a:ea typeface="Montserrat"/>
                <a:cs typeface="Montserrat"/>
                <a:sym typeface="Montserrat"/>
              </a:rPr>
              <a:t>):</a:t>
            </a:r>
            <a:r>
              <a:rPr lang="es-MX" sz="1200" dirty="0">
                <a:latin typeface="Montserrat"/>
                <a:ea typeface="Montserrat"/>
                <a:cs typeface="Montserrat"/>
                <a:sym typeface="Montserrat"/>
              </a:rPr>
              <a:t> conjunto de datos tipo transaccional con 6.102.754 registros, contentivos de campos tipo fecha, números y categóricos, de estos últimos podemos decir algunos (TIPO_PRODUCTO, CATEGORIA) poseen más de 30 Clases, sobre las cuales se realiza una reclasificación.</a:t>
            </a:r>
            <a:endParaRPr sz="1200" dirty="0">
              <a:latin typeface="Montserrat"/>
              <a:ea typeface="Montserrat"/>
              <a:cs typeface="Montserrat"/>
              <a:sym typeface="Montserrat"/>
            </a:endParaRPr>
          </a:p>
          <a:p>
            <a:pPr marL="0" marR="0" lvl="0" indent="0" algn="just" rtl="0">
              <a:lnSpc>
                <a:spcPct val="100000"/>
              </a:lnSpc>
              <a:spcBef>
                <a:spcPts val="0"/>
              </a:spcBef>
              <a:spcAft>
                <a:spcPts val="0"/>
              </a:spcAft>
              <a:buNone/>
            </a:pPr>
            <a:endParaRPr sz="1200" dirty="0">
              <a:latin typeface="Montserrat"/>
              <a:ea typeface="Montserrat"/>
              <a:cs typeface="Montserrat"/>
              <a:sym typeface="Montserrat"/>
            </a:endParaRPr>
          </a:p>
          <a:p>
            <a:pPr marL="0" lvl="0" indent="0" algn="just" rtl="0">
              <a:spcBef>
                <a:spcPts val="0"/>
              </a:spcBef>
              <a:spcAft>
                <a:spcPts val="0"/>
              </a:spcAft>
              <a:buNone/>
            </a:pPr>
            <a:r>
              <a:rPr lang="es-MX" sz="1200" b="1" dirty="0">
                <a:solidFill>
                  <a:schemeClr val="dk1"/>
                </a:solidFill>
                <a:latin typeface="Montserrat"/>
                <a:ea typeface="Montserrat"/>
                <a:cs typeface="Montserrat"/>
                <a:sym typeface="Montserrat"/>
              </a:rPr>
              <a:t>Compras TDC (</a:t>
            </a:r>
            <a:r>
              <a:rPr lang="es-MX" sz="1200" b="1" dirty="0" err="1">
                <a:solidFill>
                  <a:schemeClr val="dk1"/>
                </a:solidFill>
                <a:latin typeface="Montserrat"/>
                <a:ea typeface="Montserrat"/>
                <a:cs typeface="Montserrat"/>
                <a:sym typeface="Montserrat"/>
              </a:rPr>
              <a:t>txt</a:t>
            </a:r>
            <a:r>
              <a:rPr lang="es-MX" sz="1200" b="1" dirty="0">
                <a:solidFill>
                  <a:schemeClr val="dk1"/>
                </a:solidFill>
                <a:latin typeface="Montserrat"/>
                <a:ea typeface="Montserrat"/>
                <a:cs typeface="Montserrat"/>
                <a:sym typeface="Montserrat"/>
              </a:rPr>
              <a:t>): </a:t>
            </a:r>
            <a:r>
              <a:rPr lang="es-MX" sz="1200" dirty="0">
                <a:solidFill>
                  <a:schemeClr val="dk1"/>
                </a:solidFill>
                <a:latin typeface="Montserrat"/>
                <a:ea typeface="Montserrat"/>
                <a:cs typeface="Montserrat"/>
                <a:sym typeface="Montserrat"/>
              </a:rPr>
              <a:t>conjunto de datos tipo transaccional con 1.622.927 registros, contentivos de campos tipo fecha, números y categóricos, de estos últimos podemos decir algunos (CATEGORIA) poseen más de 30 Clases, sobre las cuales se realiza una reclasificación.</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b="1" dirty="0">
                <a:solidFill>
                  <a:schemeClr val="dk1"/>
                </a:solidFill>
                <a:latin typeface="Montserrat"/>
                <a:ea typeface="Montserrat"/>
                <a:cs typeface="Montserrat"/>
                <a:sym typeface="Montserrat"/>
              </a:rPr>
              <a:t>Base Independientes (xlsx):</a:t>
            </a:r>
            <a:r>
              <a:rPr lang="es-MX" sz="1200" dirty="0">
                <a:solidFill>
                  <a:schemeClr val="dk1"/>
                </a:solidFill>
                <a:latin typeface="Montserrat"/>
                <a:ea typeface="Montserrat"/>
                <a:cs typeface="Montserrat"/>
                <a:sym typeface="Montserrat"/>
              </a:rPr>
              <a:t> conjunto de datos tipo transaccional con 143.607 registros, contentivos de campos tipo fecha, números y categóricos, de estos últimos podemos decir algunos (Cargo, </a:t>
            </a:r>
            <a:r>
              <a:rPr lang="es-MX" sz="1200" dirty="0" err="1">
                <a:solidFill>
                  <a:schemeClr val="dk1"/>
                </a:solidFill>
                <a:latin typeface="Montserrat"/>
                <a:ea typeface="Montserrat"/>
                <a:cs typeface="Montserrat"/>
                <a:sym typeface="Montserrat"/>
              </a:rPr>
              <a:t>DescripcionIndustria</a:t>
            </a:r>
            <a:r>
              <a:rPr lang="es-MX" sz="1200" dirty="0">
                <a:solidFill>
                  <a:schemeClr val="dk1"/>
                </a:solidFill>
                <a:latin typeface="Montserrat"/>
                <a:ea typeface="Montserrat"/>
                <a:cs typeface="Montserrat"/>
                <a:sym typeface="Montserrat"/>
              </a:rPr>
              <a:t>, Nacionalidad, Provincia, Ciudad) poseen más de 30 Clases, sobre las cuales se realiza una reclasificación.</a:t>
            </a:r>
            <a:endParaRPr sz="1200" dirty="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sz="1200" dirty="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67100" y="800275"/>
            <a:ext cx="5923800" cy="6372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200" b="1">
                <a:latin typeface="Montserrat"/>
                <a:ea typeface="Montserrat"/>
                <a:cs typeface="Montserrat"/>
                <a:sym typeface="Montserrat"/>
              </a:rPr>
              <a:t>Base Consultas APC (xlsx):</a:t>
            </a:r>
            <a:r>
              <a:rPr lang="es-MX" sz="1200">
                <a:latin typeface="Montserrat"/>
                <a:ea typeface="Montserrat"/>
                <a:cs typeface="Montserrat"/>
                <a:sym typeface="Montserrat"/>
              </a:rPr>
              <a:t> conjunto de datos tipo transaccional con 225.753 registros, contentivos de campos tipo fecha, números y categóricos, de estos últimos podemos decir algunos (dc_nom_asoc, dc_descr_obs_corta,) poseen más de 30 Clases,</a:t>
            </a:r>
            <a:r>
              <a:rPr lang="es-MX" sz="1200">
                <a:solidFill>
                  <a:schemeClr val="dk1"/>
                </a:solidFill>
                <a:latin typeface="Montserrat"/>
                <a:ea typeface="Montserrat"/>
                <a:cs typeface="Montserrat"/>
                <a:sym typeface="Montserrat"/>
              </a:rPr>
              <a:t> sobre las cuales se realiza una reclasificación.</a:t>
            </a:r>
            <a:endParaRPr sz="1200">
              <a:latin typeface="Montserrat"/>
              <a:ea typeface="Montserrat"/>
              <a:cs typeface="Montserrat"/>
              <a:sym typeface="Montserrat"/>
            </a:endParaRPr>
          </a:p>
          <a:p>
            <a:pPr marL="0" marR="0" lvl="0" indent="0" algn="just" rtl="0">
              <a:lnSpc>
                <a:spcPct val="100000"/>
              </a:lnSpc>
              <a:spcBef>
                <a:spcPts val="0"/>
              </a:spcBef>
              <a:spcAft>
                <a:spcPts val="0"/>
              </a:spcAft>
              <a:buNone/>
            </a:pPr>
            <a:endParaRPr sz="1200">
              <a:latin typeface="Montserrat"/>
              <a:ea typeface="Montserrat"/>
              <a:cs typeface="Montserrat"/>
              <a:sym typeface="Montserrat"/>
            </a:endParaRPr>
          </a:p>
          <a:p>
            <a:pPr marL="0" marR="0" lvl="0" indent="0" algn="just" rtl="0">
              <a:lnSpc>
                <a:spcPct val="100000"/>
              </a:lnSpc>
              <a:spcBef>
                <a:spcPts val="0"/>
              </a:spcBef>
              <a:spcAft>
                <a:spcPts val="0"/>
              </a:spcAft>
              <a:buNone/>
            </a:pPr>
            <a:r>
              <a:rPr lang="es-MX" sz="1200" b="1">
                <a:latin typeface="Montserrat"/>
                <a:ea typeface="Montserrat"/>
                <a:cs typeface="Montserrat"/>
                <a:sym typeface="Montserrat"/>
              </a:rPr>
              <a:t>Base Clientes SinExp (xlsx):</a:t>
            </a:r>
            <a:r>
              <a:rPr lang="es-MX" sz="1200">
                <a:latin typeface="Montserrat"/>
                <a:ea typeface="Montserrat"/>
                <a:cs typeface="Montserrat"/>
                <a:sym typeface="Montserrat"/>
              </a:rPr>
              <a:t> conjunto de datos tipo transaccional con 143.607 registros, contentivos de campos tipo fecha, números y categóricos, de estos últimos podemos decir algunos (Cargo, DescripcionIndustria, Nacionalidad, provincia, ciudad) poseen más de 30 Clases</a:t>
            </a:r>
            <a:r>
              <a:rPr lang="es-MX" sz="1200">
                <a:solidFill>
                  <a:schemeClr val="dk1"/>
                </a:solidFill>
                <a:latin typeface="Montserrat"/>
                <a:ea typeface="Montserrat"/>
                <a:cs typeface="Montserrat"/>
                <a:sym typeface="Montserrat"/>
              </a:rPr>
              <a:t>, sobre las cuales se realiza una reclasificación.</a:t>
            </a:r>
            <a:endParaRPr sz="1200">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b="1">
                <a:solidFill>
                  <a:schemeClr val="dk1"/>
                </a:solidFill>
                <a:latin typeface="Montserrat"/>
                <a:ea typeface="Montserrat"/>
                <a:cs typeface="Montserrat"/>
                <a:sym typeface="Montserrat"/>
              </a:rPr>
              <a:t>Base Automóvil (xlsx): </a:t>
            </a:r>
            <a:r>
              <a:rPr lang="es-MX" sz="1200">
                <a:solidFill>
                  <a:schemeClr val="dk1"/>
                </a:solidFill>
                <a:latin typeface="Montserrat"/>
                <a:ea typeface="Montserrat"/>
                <a:cs typeface="Montserrat"/>
                <a:sym typeface="Montserrat"/>
              </a:rPr>
              <a:t>conjunto de datos tipo transaccional con 5.060 registros, contentivos de campos tipo fecha, números y categóricos, de estos últimos podemos decir algunos (Color, DescripMarcaAuto, DescripModeloCarro) poseen más de 30 Clases, sobre las cuales se realiza una reclasificación.</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b="1">
                <a:solidFill>
                  <a:schemeClr val="dk1"/>
                </a:solidFill>
                <a:latin typeface="Montserrat"/>
                <a:ea typeface="Montserrat"/>
                <a:cs typeface="Montserrat"/>
                <a:sym typeface="Montserrat"/>
              </a:rPr>
              <a:t>Notas:</a:t>
            </a:r>
            <a:r>
              <a:rPr lang="es-MX"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Los campos de tipo transversal entre las Bases de Datos, es decir, aquellos que indican la misma información en las diferentes tablas, fueron homologados siguiendo las instrucciones proporcionadas por Banesco en el diccionario de datos.</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Los valores nulos o atípicos serán tratados según el dato al que hagan referencia. Ejemplo, si un registro tiene valores nulos en el histórico de TDC, es un indicativo de que no cuenta con dicho producto, lo que podría ser de valor para la predicción. Para mayor detalle, consultar el tratamiento de variables.</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Las reclasificaciones realizadas sobre los campos categóricos mencionados en el listado anterior serán evidenciadas en el diccionario de datos correspondiente a la versión final del modelo.</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Para ver el análisis descriptivo completo, revisar el documento Reporte de Calidad de Datos.</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p:nvPr/>
        </p:nvSpPr>
        <p:spPr>
          <a:xfrm>
            <a:off x="1524297" y="712250"/>
            <a:ext cx="3809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MX" b="1">
                <a:solidFill>
                  <a:srgbClr val="323F4F"/>
                </a:solidFill>
                <a:latin typeface="Montserrat"/>
                <a:ea typeface="Montserrat"/>
                <a:cs typeface="Montserrat"/>
                <a:sym typeface="Montserrat"/>
              </a:rPr>
              <a:t>Variable objetivo I: definición de la PD y Riesgo en el tiempo</a:t>
            </a:r>
            <a:endParaRPr b="1">
              <a:solidFill>
                <a:srgbClr val="323F4F"/>
              </a:solidFill>
              <a:latin typeface="Montserrat"/>
              <a:ea typeface="Montserrat"/>
              <a:cs typeface="Montserrat"/>
              <a:sym typeface="Montserrat"/>
            </a:endParaRPr>
          </a:p>
        </p:txBody>
      </p:sp>
      <p:sp>
        <p:nvSpPr>
          <p:cNvPr id="104" name="Google Shape;104;p19"/>
          <p:cNvSpPr txBox="1"/>
          <p:nvPr/>
        </p:nvSpPr>
        <p:spPr>
          <a:xfrm>
            <a:off x="347875" y="1302150"/>
            <a:ext cx="6046200" cy="517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Considerando que el objetivo del modelo es evaluar a clientes sin experiencia crediticia dentro del banco, el análisis del riesgo se realizó principalmente sobre la base con el mismo nombre.</a:t>
            </a:r>
            <a:br>
              <a:rPr lang="es-MX" sz="1200">
                <a:solidFill>
                  <a:schemeClr val="dk1"/>
                </a:solidFill>
                <a:latin typeface="Montserrat"/>
                <a:ea typeface="Montserrat"/>
                <a:cs typeface="Montserrat"/>
                <a:sym typeface="Montserrat"/>
              </a:rPr>
            </a:br>
            <a:br>
              <a:rPr lang="es-MX" sz="1200">
                <a:solidFill>
                  <a:schemeClr val="dk1"/>
                </a:solidFill>
                <a:latin typeface="Montserrat"/>
                <a:ea typeface="Montserrat"/>
                <a:cs typeface="Montserrat"/>
                <a:sym typeface="Montserrat"/>
              </a:rPr>
            </a:br>
            <a:r>
              <a:rPr lang="es-MX" sz="1200">
                <a:solidFill>
                  <a:schemeClr val="dk1"/>
                </a:solidFill>
                <a:latin typeface="Montserrat"/>
                <a:ea typeface="Montserrat"/>
                <a:cs typeface="Montserrat"/>
                <a:sym typeface="Montserrat"/>
              </a:rPr>
              <a:t>El primer paso fue revisar los tipos de productos que habían disponibles para el segmento: TDC, CONSUMO PERSONAL. Se unificaron ambas bases y se realizó la limpieza correspondiente sobre registros duplicados, lo que nos dejó  la siguiente cantidad de observaciones:</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67.674 registros de cierres de TDC</a:t>
            </a:r>
            <a:endParaRPr sz="1200">
              <a:solidFill>
                <a:schemeClr val="dk1"/>
              </a:solidFill>
              <a:latin typeface="Montserrat"/>
              <a:ea typeface="Montserrat"/>
              <a:cs typeface="Montserrat"/>
              <a:sym typeface="Montserrat"/>
            </a:endParaRPr>
          </a:p>
          <a:p>
            <a:pPr marL="457200" lvl="0" indent="-304800" algn="just" rtl="0">
              <a:spcBef>
                <a:spcPts val="0"/>
              </a:spcBef>
              <a:spcAft>
                <a:spcPts val="0"/>
              </a:spcAft>
              <a:buClr>
                <a:schemeClr val="dk1"/>
              </a:buClr>
              <a:buSzPts val="1200"/>
              <a:buFont typeface="Montserrat"/>
              <a:buChar char="●"/>
            </a:pPr>
            <a:r>
              <a:rPr lang="es-MX" sz="1200">
                <a:solidFill>
                  <a:schemeClr val="dk1"/>
                </a:solidFill>
                <a:latin typeface="Montserrat"/>
                <a:ea typeface="Montserrat"/>
                <a:cs typeface="Montserrat"/>
                <a:sym typeface="Montserrat"/>
              </a:rPr>
              <a:t>75.933 DE CONSUMO PERSONAL</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ctr" rtl="0">
              <a:spcBef>
                <a:spcPts val="0"/>
              </a:spcBef>
              <a:spcAft>
                <a:spcPts val="0"/>
              </a:spcAft>
              <a:buNone/>
            </a:pPr>
            <a:r>
              <a:rPr lang="es-MX" sz="1200" b="1">
                <a:solidFill>
                  <a:schemeClr val="dk1"/>
                </a:solidFill>
                <a:latin typeface="Montserrat"/>
                <a:ea typeface="Montserrat"/>
                <a:cs typeface="Montserrat"/>
                <a:sym typeface="Montserrat"/>
              </a:rPr>
              <a:t>Transformaciones y tratamientos de la data</a:t>
            </a:r>
            <a:endParaRPr sz="1200" b="1">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Se calcularon las morosidades a 30 días, a 60 días y a 90 días. Es decir, se identificó en qué cierres las personas cayeron en morosidad mayor a 30, 60 y 90 días respectivamente.</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Posteriormente se calculó la madurez en meses que tiene el crédito en cada una de las fechas de corte. Dicho de otra manera, se calcula el tiempo transcurrido entre la fecha de cierre de mes y la fecha del inicio del crédito. </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Finalmente, con estos cálculos y unas serie de transformaciones, se analizan las  morosidades por cada tipo de segmento, con el objetivo de comprender un poco la cartera en este aspecto y ver si existen diferencias y similitudes que nos ayuden a agrupar estos productos y escoger la variable objetivo del modelo.</a:t>
            </a:r>
            <a:endParaRPr sz="1150" b="0" i="0" u="none" strike="noStrike" cap="none">
              <a:solidFill>
                <a:srgbClr val="474747"/>
              </a:solidFill>
              <a:latin typeface="Montserrat"/>
              <a:ea typeface="Montserrat"/>
              <a:cs typeface="Montserrat"/>
              <a:sym typeface="Montserrat"/>
            </a:endParaRPr>
          </a:p>
        </p:txBody>
      </p:sp>
      <p:pic>
        <p:nvPicPr>
          <p:cNvPr id="105" name="Google Shape;105;p19"/>
          <p:cNvPicPr preferRelativeResize="0"/>
          <p:nvPr/>
        </p:nvPicPr>
        <p:blipFill rotWithShape="1">
          <a:blip r:embed="rId3">
            <a:alphaModFix/>
          </a:blip>
          <a:srcRect/>
          <a:stretch/>
        </p:blipFill>
        <p:spPr>
          <a:xfrm>
            <a:off x="347875" y="6473850"/>
            <a:ext cx="2911025" cy="1925675"/>
          </a:xfrm>
          <a:prstGeom prst="rect">
            <a:avLst/>
          </a:prstGeom>
          <a:noFill/>
          <a:ln>
            <a:noFill/>
          </a:ln>
        </p:spPr>
      </p:pic>
      <p:sp>
        <p:nvSpPr>
          <p:cNvPr id="106" name="Google Shape;106;p19"/>
          <p:cNvSpPr txBox="1"/>
          <p:nvPr/>
        </p:nvSpPr>
        <p:spPr>
          <a:xfrm>
            <a:off x="3352800" y="6473850"/>
            <a:ext cx="3286200" cy="19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MX" sz="1100" b="1">
                <a:latin typeface="Montserrat"/>
                <a:ea typeface="Montserrat"/>
                <a:cs typeface="Montserrat"/>
                <a:sym typeface="Montserrat"/>
              </a:rPr>
              <a:t>Gráfico 1</a:t>
            </a:r>
            <a:br>
              <a:rPr lang="es-MX" sz="1100" b="1">
                <a:latin typeface="Montserrat"/>
                <a:ea typeface="Montserrat"/>
                <a:cs typeface="Montserrat"/>
                <a:sym typeface="Montserrat"/>
              </a:rPr>
            </a:br>
            <a:endParaRPr sz="1100" b="1">
              <a:latin typeface="Montserrat"/>
              <a:ea typeface="Montserrat"/>
              <a:cs typeface="Montserrat"/>
              <a:sym typeface="Montserrat"/>
            </a:endParaRPr>
          </a:p>
          <a:p>
            <a:pPr marL="269999" marR="0" lvl="0" indent="-298450" algn="l" rtl="0">
              <a:lnSpc>
                <a:spcPct val="100000"/>
              </a:lnSpc>
              <a:spcBef>
                <a:spcPts val="0"/>
              </a:spcBef>
              <a:spcAft>
                <a:spcPts val="0"/>
              </a:spcAft>
              <a:buClr>
                <a:srgbClr val="000000"/>
              </a:buClr>
              <a:buSzPts val="1100"/>
              <a:buFont typeface="Montserrat"/>
              <a:buChar char="●"/>
            </a:pPr>
            <a:r>
              <a:rPr lang="es-MX" sz="1100" i="0" u="none" strike="noStrike" cap="none">
                <a:solidFill>
                  <a:srgbClr val="000000"/>
                </a:solidFill>
                <a:latin typeface="Montserrat"/>
                <a:ea typeface="Montserrat"/>
                <a:cs typeface="Montserrat"/>
                <a:sym typeface="Montserrat"/>
              </a:rPr>
              <a:t>Los cierres de mes van desde febrero de 2017 hasta julio de 2022 para TDC y desde julio de 2017 hasta julio de 2022 para consumo</a:t>
            </a:r>
            <a:endParaRPr sz="1100" i="0" u="none" strike="noStrike" cap="none">
              <a:solidFill>
                <a:srgbClr val="000000"/>
              </a:solidFill>
              <a:latin typeface="Montserrat"/>
              <a:ea typeface="Montserrat"/>
              <a:cs typeface="Montserrat"/>
              <a:sym typeface="Montserrat"/>
            </a:endParaRPr>
          </a:p>
          <a:p>
            <a:pPr marL="269999" marR="0" lvl="0" indent="0" algn="l" rtl="0">
              <a:lnSpc>
                <a:spcPct val="100000"/>
              </a:lnSpc>
              <a:spcBef>
                <a:spcPts val="0"/>
              </a:spcBef>
              <a:spcAft>
                <a:spcPts val="0"/>
              </a:spcAft>
              <a:buNone/>
            </a:pPr>
            <a:endParaRPr sz="1100">
              <a:latin typeface="Montserrat"/>
              <a:ea typeface="Montserrat"/>
              <a:cs typeface="Montserrat"/>
              <a:sym typeface="Montserrat"/>
            </a:endParaRPr>
          </a:p>
          <a:p>
            <a:pPr marL="269999" marR="0" lvl="0" indent="-298450" algn="l" rtl="0">
              <a:lnSpc>
                <a:spcPct val="100000"/>
              </a:lnSpc>
              <a:spcBef>
                <a:spcPts val="0"/>
              </a:spcBef>
              <a:spcAft>
                <a:spcPts val="0"/>
              </a:spcAft>
              <a:buClr>
                <a:srgbClr val="000000"/>
              </a:buClr>
              <a:buSzPts val="1100"/>
              <a:buFont typeface="Montserrat"/>
              <a:buChar char="●"/>
            </a:pPr>
            <a:r>
              <a:rPr lang="es-MX" sz="1100" i="0" u="none" strike="noStrike" cap="none">
                <a:solidFill>
                  <a:srgbClr val="000000"/>
                </a:solidFill>
                <a:latin typeface="Montserrat"/>
                <a:ea typeface="Montserrat"/>
                <a:cs typeface="Montserrat"/>
                <a:sym typeface="Montserrat"/>
              </a:rPr>
              <a:t>Crecimiento de producto de TDC en Abril 2018- enero 2019 y en consumo a partir de marzo de 2021</a:t>
            </a:r>
            <a:endParaRPr sz="1050" i="0" u="none" strike="noStrike" cap="none">
              <a:solidFill>
                <a:srgbClr val="000000"/>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i="0" u="none" strike="noStrike" cap="none">
              <a:solidFill>
                <a:srgbClr val="010B38"/>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405900" y="4688175"/>
            <a:ext cx="3118500" cy="189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MX" sz="1100" b="1">
                <a:solidFill>
                  <a:schemeClr val="dk1"/>
                </a:solidFill>
                <a:latin typeface="Montserrat"/>
                <a:ea typeface="Montserrat"/>
                <a:cs typeface="Montserrat"/>
                <a:sym typeface="Montserrat"/>
              </a:rPr>
              <a:t>Gráfico 4 - Vintage Analysis 30+</a:t>
            </a:r>
            <a:br>
              <a:rPr lang="es-MX" sz="1100" b="1">
                <a:solidFill>
                  <a:schemeClr val="dk1"/>
                </a:solidFill>
                <a:latin typeface="Montserrat"/>
                <a:ea typeface="Montserrat"/>
                <a:cs typeface="Montserrat"/>
                <a:sym typeface="Montserrat"/>
              </a:rPr>
            </a:br>
            <a:endParaRPr sz="1200">
              <a:solidFill>
                <a:schemeClr val="dk1"/>
              </a:solidFill>
              <a:latin typeface="Montserrat"/>
              <a:ea typeface="Montserrat"/>
              <a:cs typeface="Montserrat"/>
              <a:sym typeface="Montserrat"/>
            </a:endParaRPr>
          </a:p>
          <a:p>
            <a:pPr marL="457200" lvl="0" indent="-298450" algn="just" rtl="0">
              <a:spcBef>
                <a:spcPts val="0"/>
              </a:spcBef>
              <a:spcAft>
                <a:spcPts val="0"/>
              </a:spcAft>
              <a:buClr>
                <a:schemeClr val="dk1"/>
              </a:buClr>
              <a:buSzPts val="1100"/>
              <a:buFont typeface="Montserrat"/>
              <a:buChar char="●"/>
            </a:pPr>
            <a:r>
              <a:rPr lang="es-MX" sz="1100">
                <a:solidFill>
                  <a:schemeClr val="dk1"/>
                </a:solidFill>
                <a:latin typeface="Montserrat"/>
                <a:ea typeface="Montserrat"/>
                <a:cs typeface="Montserrat"/>
                <a:sym typeface="Montserrat"/>
              </a:rPr>
              <a:t>Se ilustra la morosidad mensual mayor a 30 días.  Se observan anomalías en los meses correspondientes a la pandemia (2020) y en las cosechas más recientes (2022), Ambos se descartan para mitigar la inestabilidad de la mora.</a:t>
            </a:r>
            <a:endParaRPr sz="1200">
              <a:solidFill>
                <a:schemeClr val="dk1"/>
              </a:solidFill>
              <a:latin typeface="Montserrat"/>
              <a:ea typeface="Montserrat"/>
              <a:cs typeface="Montserrat"/>
              <a:sym typeface="Montserrat"/>
            </a:endParaRPr>
          </a:p>
        </p:txBody>
      </p:sp>
      <p:sp>
        <p:nvSpPr>
          <p:cNvPr id="112" name="Google Shape;112;p20"/>
          <p:cNvSpPr txBox="1"/>
          <p:nvPr/>
        </p:nvSpPr>
        <p:spPr>
          <a:xfrm>
            <a:off x="3439875" y="644550"/>
            <a:ext cx="3286200" cy="19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100" b="1">
                <a:solidFill>
                  <a:schemeClr val="dk1"/>
                </a:solidFill>
                <a:latin typeface="Montserrat"/>
                <a:ea typeface="Montserrat"/>
                <a:cs typeface="Montserrat"/>
                <a:sym typeface="Montserrat"/>
              </a:rPr>
              <a:t>Gráfico 2</a:t>
            </a:r>
            <a:br>
              <a:rPr lang="es-MX" sz="1100" b="1">
                <a:solidFill>
                  <a:schemeClr val="dk1"/>
                </a:solidFill>
                <a:latin typeface="Montserrat"/>
                <a:ea typeface="Montserrat"/>
                <a:cs typeface="Montserrat"/>
                <a:sym typeface="Montserrat"/>
              </a:rPr>
            </a:br>
            <a:endParaRPr sz="1100" b="1">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MX" sz="1100">
                <a:solidFill>
                  <a:schemeClr val="dk1"/>
                </a:solidFill>
                <a:latin typeface="Montserrat"/>
                <a:ea typeface="Montserrat"/>
                <a:cs typeface="Montserrat"/>
                <a:sym typeface="Montserrat"/>
              </a:rPr>
              <a:t> Incremento en la morosidad de TDC marzo de 2018 hasta finales de 2019</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MX" sz="1100">
                <a:solidFill>
                  <a:schemeClr val="dk1"/>
                </a:solidFill>
                <a:latin typeface="Montserrat"/>
                <a:ea typeface="Montserrat"/>
                <a:cs typeface="Montserrat"/>
                <a:sym typeface="Montserrat"/>
              </a:rPr>
              <a:t>Incremento en la morosidad de CONSUMO desde enero hasta julio de 2019</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i="0" u="none" strike="noStrike" cap="none">
              <a:solidFill>
                <a:srgbClr val="010B38"/>
              </a:solidFill>
              <a:latin typeface="Montserrat"/>
              <a:ea typeface="Montserrat"/>
              <a:cs typeface="Montserrat"/>
              <a:sym typeface="Montserrat"/>
            </a:endParaRPr>
          </a:p>
        </p:txBody>
      </p:sp>
      <p:pic>
        <p:nvPicPr>
          <p:cNvPr id="113" name="Google Shape;113;p20"/>
          <p:cNvPicPr preferRelativeResize="0"/>
          <p:nvPr/>
        </p:nvPicPr>
        <p:blipFill rotWithShape="1">
          <a:blip r:embed="rId3">
            <a:alphaModFix/>
          </a:blip>
          <a:srcRect/>
          <a:stretch/>
        </p:blipFill>
        <p:spPr>
          <a:xfrm>
            <a:off x="434950" y="604600"/>
            <a:ext cx="2911025" cy="2005595"/>
          </a:xfrm>
          <a:prstGeom prst="rect">
            <a:avLst/>
          </a:prstGeom>
          <a:noFill/>
          <a:ln>
            <a:noFill/>
          </a:ln>
        </p:spPr>
      </p:pic>
      <p:pic>
        <p:nvPicPr>
          <p:cNvPr id="114" name="Google Shape;114;p20"/>
          <p:cNvPicPr preferRelativeResize="0"/>
          <p:nvPr/>
        </p:nvPicPr>
        <p:blipFill rotWithShape="1">
          <a:blip r:embed="rId4">
            <a:alphaModFix/>
          </a:blip>
          <a:srcRect/>
          <a:stretch/>
        </p:blipFill>
        <p:spPr>
          <a:xfrm>
            <a:off x="434950" y="2781200"/>
            <a:ext cx="2911025" cy="1845625"/>
          </a:xfrm>
          <a:prstGeom prst="rect">
            <a:avLst/>
          </a:prstGeom>
          <a:noFill/>
          <a:ln>
            <a:noFill/>
          </a:ln>
        </p:spPr>
      </p:pic>
      <p:sp>
        <p:nvSpPr>
          <p:cNvPr id="115" name="Google Shape;115;p20"/>
          <p:cNvSpPr txBox="1"/>
          <p:nvPr/>
        </p:nvSpPr>
        <p:spPr>
          <a:xfrm>
            <a:off x="3439875" y="2741150"/>
            <a:ext cx="3286200" cy="19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100" b="1">
                <a:solidFill>
                  <a:schemeClr val="dk1"/>
                </a:solidFill>
                <a:latin typeface="Montserrat"/>
                <a:ea typeface="Montserrat"/>
                <a:cs typeface="Montserrat"/>
                <a:sym typeface="Montserrat"/>
              </a:rPr>
              <a:t>Gráfico 3</a:t>
            </a:r>
            <a:br>
              <a:rPr lang="es-MX" sz="1100" b="1">
                <a:solidFill>
                  <a:schemeClr val="dk1"/>
                </a:solidFill>
                <a:latin typeface="Montserrat"/>
                <a:ea typeface="Montserrat"/>
                <a:cs typeface="Montserrat"/>
                <a:sym typeface="Montserrat"/>
              </a:rPr>
            </a:br>
            <a:endParaRPr sz="1100" b="1">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MX" sz="1100">
                <a:solidFill>
                  <a:schemeClr val="dk1"/>
                </a:solidFill>
                <a:latin typeface="Montserrat"/>
                <a:ea typeface="Montserrat"/>
                <a:cs typeface="Montserrat"/>
                <a:sym typeface="Montserrat"/>
              </a:rPr>
              <a:t>El producto TDC el que tiene una mayor tasa de morosidad superior a 60 días.</a:t>
            </a:r>
            <a:br>
              <a:rPr lang="es-MX" sz="1100">
                <a:solidFill>
                  <a:schemeClr val="dk1"/>
                </a:solidFill>
                <a:latin typeface="Montserrat"/>
                <a:ea typeface="Montserrat"/>
                <a:cs typeface="Montserrat"/>
                <a:sym typeface="Montserrat"/>
              </a:rPr>
            </a:b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MX" sz="1100">
                <a:solidFill>
                  <a:schemeClr val="dk1"/>
                </a:solidFill>
                <a:latin typeface="Montserrat"/>
                <a:ea typeface="Montserrat"/>
                <a:cs typeface="Montserrat"/>
                <a:sym typeface="Montserrat"/>
              </a:rPr>
              <a:t>Muy similar al comportamiento  de las curvas de la mora mayor a 30 días, pero con porcentajes menores.</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i="0" u="none" strike="noStrike" cap="none">
              <a:solidFill>
                <a:srgbClr val="010B38"/>
              </a:solidFill>
              <a:latin typeface="Montserrat"/>
              <a:ea typeface="Montserrat"/>
              <a:cs typeface="Montserrat"/>
              <a:sym typeface="Montserrat"/>
            </a:endParaRPr>
          </a:p>
        </p:txBody>
      </p:sp>
      <p:pic>
        <p:nvPicPr>
          <p:cNvPr id="116" name="Google Shape;116;p20"/>
          <p:cNvPicPr preferRelativeResize="0"/>
          <p:nvPr/>
        </p:nvPicPr>
        <p:blipFill>
          <a:blip r:embed="rId5">
            <a:alphaModFix/>
          </a:blip>
          <a:stretch>
            <a:fillRect/>
          </a:stretch>
        </p:blipFill>
        <p:spPr>
          <a:xfrm>
            <a:off x="3627463" y="4688175"/>
            <a:ext cx="2911025" cy="3212524"/>
          </a:xfrm>
          <a:prstGeom prst="rect">
            <a:avLst/>
          </a:prstGeom>
          <a:noFill/>
          <a:ln>
            <a:noFill/>
          </a:ln>
        </p:spPr>
      </p:pic>
      <p:sp>
        <p:nvSpPr>
          <p:cNvPr id="117" name="Google Shape;117;p20"/>
          <p:cNvSpPr txBox="1"/>
          <p:nvPr/>
        </p:nvSpPr>
        <p:spPr>
          <a:xfrm>
            <a:off x="3582975" y="7922025"/>
            <a:ext cx="30000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100" i="1">
                <a:solidFill>
                  <a:schemeClr val="dk1"/>
                </a:solidFill>
                <a:latin typeface="Montserrat"/>
                <a:ea typeface="Montserrat"/>
                <a:cs typeface="Montserrat"/>
                <a:sym typeface="Montserrat"/>
              </a:rPr>
              <a:t>Por cuestiones de espacio, la tabla completa se envía por separado.</a:t>
            </a:r>
            <a:endParaRPr i="1"/>
          </a:p>
        </p:txBody>
      </p:sp>
      <p:grpSp>
        <p:nvGrpSpPr>
          <p:cNvPr id="118" name="Google Shape;118;p20"/>
          <p:cNvGrpSpPr/>
          <p:nvPr/>
        </p:nvGrpSpPr>
        <p:grpSpPr>
          <a:xfrm>
            <a:off x="523896" y="6535316"/>
            <a:ext cx="2822238" cy="1925759"/>
            <a:chOff x="434950" y="6374625"/>
            <a:chExt cx="2911024" cy="1974125"/>
          </a:xfrm>
        </p:grpSpPr>
        <p:pic>
          <p:nvPicPr>
            <p:cNvPr id="119" name="Google Shape;119;p20"/>
            <p:cNvPicPr preferRelativeResize="0"/>
            <p:nvPr/>
          </p:nvPicPr>
          <p:blipFill>
            <a:blip r:embed="rId6">
              <a:alphaModFix/>
            </a:blip>
            <a:stretch>
              <a:fillRect/>
            </a:stretch>
          </p:blipFill>
          <p:spPr>
            <a:xfrm>
              <a:off x="434950" y="6374625"/>
              <a:ext cx="2911024" cy="1974125"/>
            </a:xfrm>
            <a:prstGeom prst="rect">
              <a:avLst/>
            </a:prstGeom>
            <a:noFill/>
            <a:ln>
              <a:noFill/>
            </a:ln>
          </p:spPr>
        </p:pic>
        <p:sp>
          <p:nvSpPr>
            <p:cNvPr id="120" name="Google Shape;120;p20"/>
            <p:cNvSpPr/>
            <p:nvPr/>
          </p:nvSpPr>
          <p:spPr>
            <a:xfrm>
              <a:off x="2085025" y="6399850"/>
              <a:ext cx="342900" cy="1670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2894675" y="6399975"/>
              <a:ext cx="342900" cy="1670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p:nvPr/>
        </p:nvSpPr>
        <p:spPr>
          <a:xfrm>
            <a:off x="395500" y="568725"/>
            <a:ext cx="2976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MX" sz="1100" b="1">
                <a:solidFill>
                  <a:schemeClr val="dk1"/>
                </a:solidFill>
                <a:latin typeface="Montserrat"/>
                <a:ea typeface="Montserrat"/>
                <a:cs typeface="Montserrat"/>
                <a:sym typeface="Montserrat"/>
              </a:rPr>
              <a:t>Gráfico 5 - Vintage Analysis 60+</a:t>
            </a:r>
            <a:br>
              <a:rPr lang="es-MX" sz="1100" b="1">
                <a:solidFill>
                  <a:schemeClr val="dk1"/>
                </a:solidFill>
                <a:latin typeface="Montserrat"/>
                <a:ea typeface="Montserrat"/>
                <a:cs typeface="Montserrat"/>
                <a:sym typeface="Montserrat"/>
              </a:rPr>
            </a:br>
            <a:endParaRPr sz="1200">
              <a:solidFill>
                <a:schemeClr val="dk1"/>
              </a:solidFill>
              <a:latin typeface="Montserrat"/>
              <a:ea typeface="Montserrat"/>
              <a:cs typeface="Montserrat"/>
              <a:sym typeface="Montserrat"/>
            </a:endParaRPr>
          </a:p>
          <a:p>
            <a:pPr marL="457200" lvl="0" indent="-298450" algn="just" rtl="0">
              <a:spcBef>
                <a:spcPts val="0"/>
              </a:spcBef>
              <a:spcAft>
                <a:spcPts val="0"/>
              </a:spcAft>
              <a:buClr>
                <a:schemeClr val="dk1"/>
              </a:buClr>
              <a:buSzPts val="1100"/>
              <a:buFont typeface="Montserrat"/>
              <a:buChar char="●"/>
            </a:pPr>
            <a:r>
              <a:rPr lang="es-MX" sz="1100">
                <a:solidFill>
                  <a:schemeClr val="dk1"/>
                </a:solidFill>
                <a:latin typeface="Montserrat"/>
                <a:ea typeface="Montserrat"/>
                <a:cs typeface="Montserrat"/>
                <a:sym typeface="Montserrat"/>
              </a:rPr>
              <a:t>Se ilustra la morosidad mensual mayor a 60 días.  Se observa un comportamiento similar al encontrado en el Gráfico 5 con las cosechas de 2020 y 2022.</a:t>
            </a:r>
            <a:endParaRPr sz="1200">
              <a:solidFill>
                <a:schemeClr val="dk1"/>
              </a:solidFill>
              <a:latin typeface="Montserrat"/>
              <a:ea typeface="Montserrat"/>
              <a:cs typeface="Montserrat"/>
              <a:sym typeface="Montserrat"/>
            </a:endParaRPr>
          </a:p>
        </p:txBody>
      </p:sp>
      <p:pic>
        <p:nvPicPr>
          <p:cNvPr id="127" name="Google Shape;127;p21"/>
          <p:cNvPicPr preferRelativeResize="0"/>
          <p:nvPr/>
        </p:nvPicPr>
        <p:blipFill>
          <a:blip r:embed="rId3">
            <a:alphaModFix/>
          </a:blip>
          <a:stretch>
            <a:fillRect/>
          </a:stretch>
        </p:blipFill>
        <p:spPr>
          <a:xfrm>
            <a:off x="3648025" y="593088"/>
            <a:ext cx="2822225" cy="2013780"/>
          </a:xfrm>
          <a:prstGeom prst="rect">
            <a:avLst/>
          </a:prstGeom>
          <a:noFill/>
          <a:ln>
            <a:noFill/>
          </a:ln>
        </p:spPr>
      </p:pic>
      <p:sp>
        <p:nvSpPr>
          <p:cNvPr id="128" name="Google Shape;128;p21"/>
          <p:cNvSpPr txBox="1"/>
          <p:nvPr/>
        </p:nvSpPr>
        <p:spPr>
          <a:xfrm>
            <a:off x="405900" y="2769000"/>
            <a:ext cx="60462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Dados estos resultados, el siguiente paso es determinar el deterioro (clientes que escalan de mora 30+ a mora 60+ en el siguiente mes) para identificar la definición ideal de mora de cara a la predicción (variable objetivo). En la base hay un total de 3.751 evaluaciones seleccionadas a partir de los resultados de los Gráficos 4 y 5, de las cuales:</a:t>
            </a:r>
            <a:endParaRPr sz="1200">
              <a:solidFill>
                <a:schemeClr val="dk1"/>
              </a:solidFill>
              <a:latin typeface="Montserrat"/>
              <a:ea typeface="Montserrat"/>
              <a:cs typeface="Montserrat"/>
              <a:sym typeface="Montserrat"/>
            </a:endParaRPr>
          </a:p>
        </p:txBody>
      </p:sp>
      <p:graphicFrame>
        <p:nvGraphicFramePr>
          <p:cNvPr id="129" name="Google Shape;129;p21"/>
          <p:cNvGraphicFramePr/>
          <p:nvPr/>
        </p:nvGraphicFramePr>
        <p:xfrm>
          <a:off x="730250" y="3953400"/>
          <a:ext cx="5397500" cy="1453500"/>
        </p:xfrm>
        <a:graphic>
          <a:graphicData uri="http://schemas.openxmlformats.org/drawingml/2006/table">
            <a:tbl>
              <a:tblPr>
                <a:noFill/>
                <a:tableStyleId>{C02FF963-1453-4C17-BF75-CD8A47C1FBCB}</a:tableStyleId>
              </a:tblPr>
              <a:tblGrid>
                <a:gridCol w="15875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155700">
                  <a:extLst>
                    <a:ext uri="{9D8B030D-6E8A-4147-A177-3AD203B41FA5}">
                      <a16:colId xmlns:a16="http://schemas.microsoft.com/office/drawing/2014/main" val="20003"/>
                    </a:ext>
                  </a:extLst>
                </a:gridCol>
              </a:tblGrid>
              <a:tr h="702950">
                <a:tc>
                  <a:txBody>
                    <a:bodyPr/>
                    <a:lstStyle/>
                    <a:p>
                      <a:pPr marL="0" marR="0" lvl="0" indent="0" algn="ctr" rtl="0">
                        <a:lnSpc>
                          <a:spcPct val="100000"/>
                        </a:lnSpc>
                        <a:spcBef>
                          <a:spcPts val="0"/>
                        </a:spcBef>
                        <a:spcAft>
                          <a:spcPts val="0"/>
                        </a:spcAft>
                        <a:buNone/>
                      </a:pPr>
                      <a:r>
                        <a:rPr lang="es-MX" sz="1100" b="1">
                          <a:solidFill>
                            <a:schemeClr val="dk1"/>
                          </a:solidFill>
                          <a:latin typeface="Montserrat"/>
                          <a:ea typeface="Montserrat"/>
                          <a:cs typeface="Montserrat"/>
                          <a:sym typeface="Montserrat"/>
                        </a:rPr>
                        <a:t>MOROSIDAD</a:t>
                      </a:r>
                      <a:endParaRPr sz="1100" b="1">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b="1">
                          <a:solidFill>
                            <a:schemeClr val="dk1"/>
                          </a:solidFill>
                          <a:latin typeface="Montserrat"/>
                          <a:ea typeface="Montserrat"/>
                          <a:cs typeface="Montserrat"/>
                          <a:sym typeface="Montserrat"/>
                        </a:rPr>
                        <a:t>TOTAL</a:t>
                      </a:r>
                      <a:endParaRPr sz="1100" b="1">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b="1">
                          <a:solidFill>
                            <a:schemeClr val="dk1"/>
                          </a:solidFill>
                          <a:latin typeface="Montserrat"/>
                          <a:ea typeface="Montserrat"/>
                          <a:cs typeface="Montserrat"/>
                          <a:sym typeface="Montserrat"/>
                        </a:rPr>
                        <a:t>EMPEORAN AL SIG MES</a:t>
                      </a:r>
                      <a:endParaRPr sz="1100" b="1">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b="1">
                          <a:solidFill>
                            <a:schemeClr val="dk1"/>
                          </a:solidFill>
                          <a:latin typeface="Montserrat"/>
                          <a:ea typeface="Montserrat"/>
                          <a:cs typeface="Montserrat"/>
                          <a:sym typeface="Montserrat"/>
                        </a:rPr>
                        <a:t>% DE DESMEJORA</a:t>
                      </a:r>
                      <a:endParaRPr sz="1100" b="1">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0"/>
                  </a:ext>
                </a:extLst>
              </a:tr>
              <a:tr h="375275">
                <a:tc>
                  <a:txBody>
                    <a:bodyPr/>
                    <a:lstStyle/>
                    <a:p>
                      <a:pPr marL="0" marR="0" lvl="0" indent="0" algn="ctr" rtl="0">
                        <a:lnSpc>
                          <a:spcPct val="100000"/>
                        </a:lnSpc>
                        <a:spcBef>
                          <a:spcPts val="0"/>
                        </a:spcBef>
                        <a:spcAft>
                          <a:spcPts val="0"/>
                        </a:spcAft>
                        <a:buNone/>
                      </a:pPr>
                      <a:r>
                        <a:rPr lang="es-MX" sz="1100" b="1">
                          <a:solidFill>
                            <a:schemeClr val="dk1"/>
                          </a:solidFill>
                          <a:latin typeface="Montserrat"/>
                          <a:ea typeface="Montserrat"/>
                          <a:cs typeface="Montserrat"/>
                          <a:sym typeface="Montserrat"/>
                        </a:rPr>
                        <a:t>MOROSOS 30 DÍAS</a:t>
                      </a:r>
                      <a:endParaRPr sz="1100" b="1">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a:solidFill>
                            <a:schemeClr val="dk1"/>
                          </a:solidFill>
                          <a:latin typeface="Montserrat"/>
                          <a:ea typeface="Montserrat"/>
                          <a:cs typeface="Montserrat"/>
                          <a:sym typeface="Montserrat"/>
                        </a:rPr>
                        <a:t> 1115</a:t>
                      </a:r>
                      <a:endParaRPr sz="1100">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a:solidFill>
                            <a:schemeClr val="dk1"/>
                          </a:solidFill>
                          <a:latin typeface="Montserrat"/>
                          <a:ea typeface="Montserrat"/>
                          <a:cs typeface="Montserrat"/>
                          <a:sym typeface="Montserrat"/>
                        </a:rPr>
                        <a:t> 716</a:t>
                      </a:r>
                      <a:endParaRPr sz="1100">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a:solidFill>
                            <a:schemeClr val="dk1"/>
                          </a:solidFill>
                          <a:latin typeface="Montserrat"/>
                          <a:ea typeface="Montserrat"/>
                          <a:cs typeface="Montserrat"/>
                          <a:sym typeface="Montserrat"/>
                        </a:rPr>
                        <a:t>64.2%</a:t>
                      </a:r>
                      <a:endParaRPr sz="1100">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375275">
                <a:tc>
                  <a:txBody>
                    <a:bodyPr/>
                    <a:lstStyle/>
                    <a:p>
                      <a:pPr marL="0" marR="0" lvl="0" indent="0" algn="ctr" rtl="0">
                        <a:lnSpc>
                          <a:spcPct val="100000"/>
                        </a:lnSpc>
                        <a:spcBef>
                          <a:spcPts val="0"/>
                        </a:spcBef>
                        <a:spcAft>
                          <a:spcPts val="0"/>
                        </a:spcAft>
                        <a:buNone/>
                      </a:pPr>
                      <a:r>
                        <a:rPr lang="es-MX" sz="1100" b="1">
                          <a:solidFill>
                            <a:schemeClr val="dk1"/>
                          </a:solidFill>
                          <a:latin typeface="Montserrat"/>
                          <a:ea typeface="Montserrat"/>
                          <a:cs typeface="Montserrat"/>
                          <a:sym typeface="Montserrat"/>
                        </a:rPr>
                        <a:t>MOROSOS 60 DÍAS</a:t>
                      </a:r>
                      <a:endParaRPr sz="1100" b="1">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a:solidFill>
                            <a:schemeClr val="dk1"/>
                          </a:solidFill>
                          <a:latin typeface="Montserrat"/>
                          <a:ea typeface="Montserrat"/>
                          <a:cs typeface="Montserrat"/>
                          <a:sym typeface="Montserrat"/>
                        </a:rPr>
                        <a:t> 890</a:t>
                      </a:r>
                      <a:endParaRPr sz="1100">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a:solidFill>
                            <a:schemeClr val="dk1"/>
                          </a:solidFill>
                          <a:latin typeface="Montserrat"/>
                          <a:ea typeface="Montserrat"/>
                          <a:cs typeface="Montserrat"/>
                          <a:sym typeface="Montserrat"/>
                        </a:rPr>
                        <a:t> 638</a:t>
                      </a:r>
                      <a:endParaRPr sz="1100">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s-MX" sz="1100">
                          <a:solidFill>
                            <a:schemeClr val="dk1"/>
                          </a:solidFill>
                          <a:latin typeface="Montserrat"/>
                          <a:ea typeface="Montserrat"/>
                          <a:cs typeface="Montserrat"/>
                          <a:sym typeface="Montserrat"/>
                        </a:rPr>
                        <a:t>71.7%</a:t>
                      </a:r>
                      <a:endParaRPr sz="1100">
                        <a:solidFill>
                          <a:schemeClr val="dk1"/>
                        </a:solidFill>
                        <a:latin typeface="Montserrat"/>
                        <a:ea typeface="Montserrat"/>
                        <a:cs typeface="Montserrat"/>
                        <a:sym typeface="Montserrat"/>
                      </a:endParaRPr>
                    </a:p>
                  </a:txBody>
                  <a:tcPr marL="28575" marR="28575" marT="19050" marB="19050" anchor="ctr">
                    <a:lnL w="9525" cap="flat" cmpd="sng">
                      <a:solidFill>
                        <a:srgbClr val="A5A5A5"/>
                      </a:solidFill>
                      <a:prstDash val="solid"/>
                      <a:round/>
                      <a:headEnd type="none" w="sm" len="sm"/>
                      <a:tailEnd type="none" w="sm" len="sm"/>
                    </a:lnL>
                    <a:lnR w="9525" cap="flat" cmpd="sng">
                      <a:solidFill>
                        <a:srgbClr val="A5A5A5"/>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21"/>
          <p:cNvSpPr txBox="1"/>
          <p:nvPr/>
        </p:nvSpPr>
        <p:spPr>
          <a:xfrm>
            <a:off x="405900" y="5616975"/>
            <a:ext cx="60462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Como parte de nuestras prácticas estándar, seleccionamos una definición de mora que supere el 50% de deterioro con respecto a su predecesor. De acuerdo con los resultados, tanto los clientes que tienen 30 o más días de mora, como los que tienen 60 días o más, presentan un porcentaje superior al 50%.</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Ya con la definición más acotada se observa un (64.2%), lo que nos indica que con la definición de 30 días o más,  podríamos anticiparnos con eficiencia al deterioro y prevenir que más clientes se retrasen por períodos superiores a un mes calendario.</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El siguiente paso es la selección de la ventana de tiempo en la cual se observará el atraso en cada cosecha.</a:t>
            </a:r>
            <a:endParaRPr sz="12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p:nvPr/>
        </p:nvSpPr>
        <p:spPr>
          <a:xfrm>
            <a:off x="405900" y="5207400"/>
            <a:ext cx="6046200" cy="3447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Nuevamente y de acuerdo con nuestro estándar metodológico, nuestro objetivo con la tabla anterior es encontrar el umbral de deterioro para la definición anterior en relación a los meses transcurridos. Por defecto, utilizamos una ventana de 12 meses de maduración, a menos que el porcentaje de deterioro en un mes anterior al 12vo supere el 70%.</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Para ello, hemos de observar la columna “Acum_porcentaje”, que hace referencia al porcentaje acumulado de clientes morosos que incurrieron en un atraso para el mes en cuestión (véase columna “ventana_30”).</a:t>
            </a: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endParaRPr sz="1200">
              <a:solidFill>
                <a:schemeClr val="dk1"/>
              </a:solidFill>
              <a:latin typeface="Montserrat"/>
              <a:ea typeface="Montserrat"/>
              <a:cs typeface="Montserrat"/>
              <a:sym typeface="Montserrat"/>
            </a:endParaRPr>
          </a:p>
          <a:p>
            <a:pPr marL="0" lvl="0" indent="0" algn="just" rtl="0">
              <a:spcBef>
                <a:spcPts val="0"/>
              </a:spcBef>
              <a:spcAft>
                <a:spcPts val="0"/>
              </a:spcAft>
              <a:buNone/>
            </a:pPr>
            <a:r>
              <a:rPr lang="es-MX" sz="1200">
                <a:solidFill>
                  <a:schemeClr val="dk1"/>
                </a:solidFill>
                <a:latin typeface="Montserrat"/>
                <a:ea typeface="Montserrat"/>
                <a:cs typeface="Montserrat"/>
                <a:sym typeface="Montserrat"/>
              </a:rPr>
              <a:t>Tal y como se denota, en el mes 12 contamos ya con un 39.37% de acumulación de clientes morosos y, dado que en meses previos no existe una acumulación mayor al 70%, confirmamos la selección de dicho horizonte temporal para la variable objetivo.</a:t>
            </a:r>
            <a:br>
              <a:rPr lang="es-MX" sz="1200">
                <a:solidFill>
                  <a:schemeClr val="dk1"/>
                </a:solidFill>
                <a:latin typeface="Montserrat"/>
                <a:ea typeface="Montserrat"/>
                <a:cs typeface="Montserrat"/>
                <a:sym typeface="Montserrat"/>
              </a:rPr>
            </a:br>
            <a:br>
              <a:rPr lang="es-MX" sz="1200">
                <a:solidFill>
                  <a:schemeClr val="dk1"/>
                </a:solidFill>
                <a:latin typeface="Montserrat"/>
                <a:ea typeface="Montserrat"/>
                <a:cs typeface="Montserrat"/>
                <a:sym typeface="Montserrat"/>
              </a:rPr>
            </a:br>
            <a:r>
              <a:rPr lang="es-MX" sz="800" b="1">
                <a:solidFill>
                  <a:schemeClr val="dk1"/>
                </a:solidFill>
                <a:latin typeface="Montserrat"/>
                <a:ea typeface="Montserrat"/>
                <a:cs typeface="Montserrat"/>
                <a:sym typeface="Montserrat"/>
              </a:rPr>
              <a:t>NOTA: Si bien se observa un incremento en el porcentaje después del mes 12, si utilizamos ventanas más amplias, tendríamos que descartar registros que no cumplan con dicha maduración, lo que empeoraría significativamente la calidad de la predicción, dado que solo contamos con menos de 4.000 observaciones aplicables.</a:t>
            </a:r>
            <a:endParaRPr sz="800" b="1">
              <a:solidFill>
                <a:schemeClr val="dk1"/>
              </a:solidFill>
              <a:latin typeface="Montserrat"/>
              <a:ea typeface="Montserrat"/>
              <a:cs typeface="Montserrat"/>
              <a:sym typeface="Montserrat"/>
            </a:endParaRPr>
          </a:p>
        </p:txBody>
      </p:sp>
      <p:grpSp>
        <p:nvGrpSpPr>
          <p:cNvPr id="136" name="Google Shape;136;p22"/>
          <p:cNvGrpSpPr/>
          <p:nvPr/>
        </p:nvGrpSpPr>
        <p:grpSpPr>
          <a:xfrm>
            <a:off x="742950" y="180975"/>
            <a:ext cx="5343600" cy="4981575"/>
            <a:chOff x="742950" y="180975"/>
            <a:chExt cx="5343600" cy="4981575"/>
          </a:xfrm>
        </p:grpSpPr>
        <p:pic>
          <p:nvPicPr>
            <p:cNvPr id="137" name="Google Shape;137;p22"/>
            <p:cNvPicPr preferRelativeResize="0"/>
            <p:nvPr/>
          </p:nvPicPr>
          <p:blipFill>
            <a:blip r:embed="rId3">
              <a:alphaModFix/>
            </a:blip>
            <a:stretch>
              <a:fillRect/>
            </a:stretch>
          </p:blipFill>
          <p:spPr>
            <a:xfrm>
              <a:off x="771525" y="180975"/>
              <a:ext cx="5314950" cy="4981575"/>
            </a:xfrm>
            <a:prstGeom prst="rect">
              <a:avLst/>
            </a:prstGeom>
            <a:noFill/>
            <a:ln>
              <a:noFill/>
            </a:ln>
          </p:spPr>
        </p:pic>
        <p:sp>
          <p:nvSpPr>
            <p:cNvPr id="138" name="Google Shape;138;p22"/>
            <p:cNvSpPr/>
            <p:nvPr/>
          </p:nvSpPr>
          <p:spPr>
            <a:xfrm>
              <a:off x="742950" y="3190875"/>
              <a:ext cx="5343600" cy="21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4288</Words>
  <Application>Microsoft Office PowerPoint</Application>
  <PresentationFormat>Presentación en pantalla (4:3)</PresentationFormat>
  <Paragraphs>478</Paragraphs>
  <Slides>28</Slides>
  <Notes>28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28</vt:i4>
      </vt:variant>
    </vt:vector>
  </HeadingPairs>
  <TitlesOfParts>
    <vt:vector size="31" baseType="lpstr">
      <vt:lpstr>Montserrat</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albert montilla mendoza</cp:lastModifiedBy>
  <cp:revision>4</cp:revision>
  <dcterms:modified xsi:type="dcterms:W3CDTF">2023-08-31T22:37:09Z</dcterms:modified>
</cp:coreProperties>
</file>